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8" r:id="rId20"/>
    <p:sldId id="281" r:id="rId21"/>
    <p:sldId id="279" r:id="rId22"/>
    <p:sldId id="280" r:id="rId23"/>
    <p:sldId id="283" r:id="rId24"/>
    <p:sldId id="284" r:id="rId25"/>
    <p:sldId id="276" r:id="rId26"/>
    <p:sldId id="277" r:id="rId27"/>
    <p:sldId id="282" r:id="rId2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32F32-427A-462F-9D57-29021C7910F5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4DAF3-2F86-4436-9F4F-594E7423C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22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1BB7-DEDE-45A4-94FC-EB540572FFB0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4B6B96B5-30CD-428C-BD1E-6D0ED86226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1BB7-DEDE-45A4-94FC-EB540572FFB0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96B5-30CD-428C-BD1E-6D0ED86226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1BB7-DEDE-45A4-94FC-EB540572FFB0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4B6B96B5-30CD-428C-BD1E-6D0ED86226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1BB7-DEDE-45A4-94FC-EB540572FFB0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96B5-30CD-428C-BD1E-6D0ED86226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1BB7-DEDE-45A4-94FC-EB540572FFB0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4B6B96B5-30CD-428C-BD1E-6D0ED86226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1BB7-DEDE-45A4-94FC-EB540572FFB0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96B5-30CD-428C-BD1E-6D0ED86226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1BB7-DEDE-45A4-94FC-EB540572FFB0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96B5-30CD-428C-BD1E-6D0ED86226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1BB7-DEDE-45A4-94FC-EB540572FFB0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96B5-30CD-428C-BD1E-6D0ED86226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1BB7-DEDE-45A4-94FC-EB540572FFB0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96B5-30CD-428C-BD1E-6D0ED86226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1BB7-DEDE-45A4-94FC-EB540572FFB0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96B5-30CD-428C-BD1E-6D0ED86226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1BB7-DEDE-45A4-94FC-EB540572FFB0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96B5-30CD-428C-BD1E-6D0ED86226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BEC1BB7-DEDE-45A4-94FC-EB540572FFB0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B6B96B5-30CD-428C-BD1E-6D0ED86226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2155825"/>
          </a:xfrm>
        </p:spPr>
        <p:txBody>
          <a:bodyPr/>
          <a:lstStyle/>
          <a:p>
            <a:r>
              <a:rPr lang="en-US" dirty="0" smtClean="0"/>
              <a:t>Who Will </a:t>
            </a:r>
            <a:r>
              <a:rPr lang="en-US" dirty="0"/>
              <a:t>C</a:t>
            </a:r>
            <a:r>
              <a:rPr lang="en-US" dirty="0" smtClean="0"/>
              <a:t>arry the </a:t>
            </a:r>
            <a:r>
              <a:rPr lang="en-US" dirty="0"/>
              <a:t>B</a:t>
            </a:r>
            <a:r>
              <a:rPr lang="en-US" dirty="0" smtClean="0"/>
              <a:t>all on Teacher Pay?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267" y="2704533"/>
            <a:ext cx="217400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290" y="1600200"/>
            <a:ext cx="8534400" cy="111166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6000" dirty="0" smtClean="0"/>
              <a:t>1. Stay out of negotiations - unpopular</a:t>
            </a:r>
            <a:endParaRPr lang="en-US" sz="6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2819400"/>
            <a:ext cx="8534400" cy="1111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dirty="0"/>
              <a:t>2</a:t>
            </a:r>
            <a:r>
              <a:rPr lang="en-US" sz="6000" dirty="0" smtClean="0"/>
              <a:t>. Some on thin ice themselves</a:t>
            </a:r>
            <a:endParaRPr lang="en-US" sz="6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2290" y="4038600"/>
            <a:ext cx="8534400" cy="1111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dirty="0" smtClean="0"/>
              <a:t>3. Run like a for-profit business</a:t>
            </a:r>
            <a:endParaRPr lang="en-US" sz="6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5346585"/>
            <a:ext cx="8534400" cy="1111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dirty="0"/>
              <a:t>4</a:t>
            </a:r>
            <a:r>
              <a:rPr lang="en-US" sz="6000" dirty="0" smtClean="0"/>
              <a:t>. Don’t trust state government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7232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Teachers</a:t>
            </a:r>
            <a:endParaRPr lang="en-US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10" y="1676400"/>
            <a:ext cx="4572000" cy="50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111664"/>
          </a:xfrm>
          <a:solidFill>
            <a:srgbClr val="FF6600"/>
          </a:solidFill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6000" dirty="0" smtClean="0"/>
              <a:t>1. Beginning salaries – mac &amp; cheese</a:t>
            </a:r>
            <a:endParaRPr lang="en-US" sz="6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2895600"/>
            <a:ext cx="9144000" cy="111166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dirty="0"/>
              <a:t>2</a:t>
            </a:r>
            <a:r>
              <a:rPr lang="en-US" sz="6000" dirty="0" smtClean="0"/>
              <a:t>. Teacher’s transferring in</a:t>
            </a:r>
            <a:endParaRPr lang="en-US" sz="6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191000"/>
            <a:ext cx="9144000" cy="111166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dirty="0" smtClean="0"/>
              <a:t>3. Insurance – Not evenly distributed</a:t>
            </a:r>
            <a:endParaRPr lang="en-US" sz="6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528750"/>
            <a:ext cx="9144000" cy="111166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dirty="0"/>
              <a:t>4</a:t>
            </a:r>
            <a:r>
              <a:rPr lang="en-US" sz="6000" dirty="0" smtClean="0"/>
              <a:t>. Golf all summer</a:t>
            </a:r>
            <a:endParaRPr lang="en-US" sz="6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/>
              <a:t>Teachers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0809048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11664"/>
          </a:xfrm>
        </p:spPr>
        <p:txBody>
          <a:bodyPr>
            <a:noAutofit/>
          </a:bodyPr>
          <a:lstStyle/>
          <a:p>
            <a:r>
              <a:rPr lang="en-US" sz="8800" dirty="0" smtClean="0"/>
              <a:t>Teacher Shortages</a:t>
            </a:r>
            <a:endParaRPr lang="en-US" sz="8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7034" y="1828800"/>
            <a:ext cx="8508242" cy="186013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6600" dirty="0" smtClean="0"/>
              <a:t>For real – here to stay.  Going to get worse.</a:t>
            </a:r>
            <a:endParaRPr lang="en-US" sz="6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4757" y="4191000"/>
            <a:ext cx="8508243" cy="186013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6600" dirty="0" smtClean="0"/>
              <a:t>Location, Location, Location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56613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630" y="1600200"/>
            <a:ext cx="8458200" cy="2057400"/>
          </a:xfrm>
          <a:solidFill>
            <a:srgbClr val="FF6600"/>
          </a:solidFill>
        </p:spPr>
        <p:txBody>
          <a:bodyPr>
            <a:noAutofit/>
          </a:bodyPr>
          <a:lstStyle/>
          <a:p>
            <a:pPr algn="l"/>
            <a:r>
              <a:rPr lang="en-US" dirty="0" smtClean="0"/>
              <a:t>1. More pay to compare to other states $8,000 more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1440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 smtClean="0"/>
              <a:t>Solutions</a:t>
            </a:r>
            <a:endParaRPr lang="en-US" sz="9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7630" y="3837296"/>
            <a:ext cx="8458200" cy="1124803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2</a:t>
            </a:r>
            <a:r>
              <a:rPr lang="en-US" dirty="0" smtClean="0"/>
              <a:t>. More pay - $5,000-$10,000 in rural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7630" y="5103125"/>
            <a:ext cx="8458200" cy="1042916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3. Market pay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71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Fund Balances</a:t>
            </a:r>
            <a:endParaRPr lang="en-US" sz="9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2286000"/>
            <a:ext cx="8229600" cy="304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 contourW="12700">
              <a:extrusionClr>
                <a:srgbClr val="FF6600"/>
              </a:extrusionClr>
              <a:contourClr>
                <a:srgbClr val="FF6600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dirty="0" smtClean="0">
                <a:solidFill>
                  <a:srgbClr val="FF6600"/>
                </a:solidFill>
              </a:rPr>
              <a:t>Why?</a:t>
            </a:r>
            <a:endParaRPr lang="en-US" sz="15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26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 extrusionH="76200">
            <a:extrusionClr>
              <a:srgbClr val="FF6600"/>
            </a:extrusionClr>
          </a:sp3d>
        </p:spPr>
        <p:txBody>
          <a:bodyPr>
            <a:noAutofit/>
          </a:bodyPr>
          <a:lstStyle/>
          <a:p>
            <a:r>
              <a:rPr lang="en-US" sz="9600" dirty="0" smtClean="0">
                <a:ln w="13970" cmpd="sng">
                  <a:solidFill>
                    <a:srgbClr val="FF6600"/>
                  </a:solidFill>
                  <a:prstDash val="solid"/>
                </a:ln>
                <a:solidFill>
                  <a:srgbClr val="FF6600"/>
                </a:solidFill>
              </a:rPr>
              <a:t>Why </a:t>
            </a:r>
            <a:r>
              <a:rPr lang="en-US" sz="9600" u="sng" dirty="0" smtClean="0">
                <a:ln w="13970" cmpd="sng">
                  <a:solidFill>
                    <a:srgbClr val="FF6600"/>
                  </a:solidFill>
                  <a:prstDash val="solid"/>
                </a:ln>
                <a:solidFill>
                  <a:srgbClr val="FF6600"/>
                </a:solidFill>
              </a:rPr>
              <a:t>Not</a:t>
            </a:r>
            <a:r>
              <a:rPr lang="en-US" sz="9600" dirty="0" smtClean="0">
                <a:ln w="13970" cmpd="sng">
                  <a:solidFill>
                    <a:srgbClr val="FF6600"/>
                  </a:solidFill>
                  <a:prstDash val="solid"/>
                </a:ln>
                <a:solidFill>
                  <a:srgbClr val="FF6600"/>
                </a:solidFill>
              </a:rPr>
              <a:t>?</a:t>
            </a:r>
            <a:endParaRPr lang="en-US" sz="9600" dirty="0">
              <a:ln w="13970" cmpd="sng">
                <a:solidFill>
                  <a:srgbClr val="FF6600"/>
                </a:solidFill>
                <a:prstDash val="solid"/>
              </a:ln>
              <a:solidFill>
                <a:srgbClr val="FF66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1752600"/>
            <a:ext cx="8382000" cy="111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 contourW="12700">
              <a:extrusionClr>
                <a:srgbClr val="FF6600"/>
              </a:extrusionClr>
              <a:contourClr>
                <a:srgbClr val="FF6600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dirty="0" smtClean="0">
                <a:solidFill>
                  <a:srgbClr val="FF6600"/>
                </a:solidFill>
              </a:rPr>
              <a:t>1.  Not a for-profit business</a:t>
            </a:r>
            <a:endParaRPr lang="en-US" sz="8000" dirty="0">
              <a:solidFill>
                <a:srgbClr val="FF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892068"/>
            <a:ext cx="8382000" cy="111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 contourW="12700">
              <a:extrusionClr>
                <a:srgbClr val="FF6600"/>
              </a:extrusionClr>
              <a:contourClr>
                <a:srgbClr val="FF6600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dirty="0" smtClean="0">
                <a:solidFill>
                  <a:srgbClr val="FF6600"/>
                </a:solidFill>
              </a:rPr>
              <a:t>2.  Shouldn’t tax to save</a:t>
            </a:r>
            <a:endParaRPr lang="en-US" sz="8000" dirty="0">
              <a:solidFill>
                <a:srgbClr val="FF66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9197" y="4045184"/>
            <a:ext cx="8382000" cy="205081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 contourW="12700">
              <a:extrusionClr>
                <a:srgbClr val="FF6600"/>
              </a:extrusionClr>
              <a:contourClr>
                <a:srgbClr val="FF6600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 smtClean="0">
                <a:solidFill>
                  <a:srgbClr val="FF6600"/>
                </a:solidFill>
              </a:rPr>
              <a:t>3.  Less support from Pierre-</a:t>
            </a:r>
          </a:p>
          <a:p>
            <a:pPr algn="l"/>
            <a:r>
              <a:rPr lang="en-US" sz="7200" dirty="0" smtClean="0">
                <a:solidFill>
                  <a:srgbClr val="FF6600"/>
                </a:solidFill>
              </a:rPr>
              <a:t>     Excuse?</a:t>
            </a:r>
            <a:endParaRPr lang="en-US" sz="72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07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 Balances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3746" y="1865823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 contourW="12700">
              <a:extrusionClr>
                <a:srgbClr val="FF6600"/>
              </a:extrusionClr>
              <a:contourClr>
                <a:srgbClr val="FF6600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 smtClean="0">
                <a:solidFill>
                  <a:srgbClr val="FF6600"/>
                </a:solidFill>
              </a:rPr>
              <a:t>1. Security for rainy day</a:t>
            </a:r>
            <a:endParaRPr lang="en-US" sz="6600" dirty="0">
              <a:solidFill>
                <a:srgbClr val="FF66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9200" y="2916072"/>
            <a:ext cx="7391400" cy="933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threePt" dir="t"/>
            </a:scene3d>
            <a:sp3d extrusionH="57150" contourW="12700">
              <a:extrusionClr>
                <a:srgbClr val="FF6600"/>
              </a:extrusionClr>
              <a:contourClr>
                <a:srgbClr val="FF6600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6600" dirty="0">
                <a:solidFill>
                  <a:srgbClr val="FF6600"/>
                </a:solidFill>
              </a:rPr>
              <a:t>	</a:t>
            </a:r>
            <a:r>
              <a:rPr lang="en-US" dirty="0" smtClean="0">
                <a:solidFill>
                  <a:srgbClr val="FF6600"/>
                </a:solidFill>
              </a:rPr>
              <a:t>State freeze or cut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41377" y="3840708"/>
            <a:ext cx="734704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  <a:scene3d>
              <a:camera prst="orthographicFront"/>
              <a:lightRig rig="threePt" dir="t"/>
            </a:scene3d>
            <a:sp3d extrusionH="57150" contourW="12700">
              <a:extrusionClr>
                <a:srgbClr val="FF6600"/>
              </a:extrusionClr>
              <a:contourClr>
                <a:srgbClr val="FF6600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6600"/>
                </a:solidFill>
              </a:rPr>
              <a:t>	</a:t>
            </a:r>
            <a:r>
              <a:rPr lang="en-US" dirty="0" smtClean="0">
                <a:solidFill>
                  <a:srgbClr val="FF6600"/>
                </a:solidFill>
              </a:rPr>
              <a:t>Unexpected costs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97975" y="495300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 contourW="12700">
              <a:extrusionClr>
                <a:srgbClr val="FF6600"/>
              </a:extrusionClr>
              <a:contourClr>
                <a:srgbClr val="FF6600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 smtClean="0">
                <a:solidFill>
                  <a:srgbClr val="FF6600"/>
                </a:solidFill>
              </a:rPr>
              <a:t>2. Hedge against consolidation</a:t>
            </a:r>
            <a:endParaRPr lang="en-US" sz="66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1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 Balances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2208663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  <a:scene3d>
              <a:camera prst="orthographicFront"/>
              <a:lightRig rig="threePt" dir="t"/>
            </a:scene3d>
            <a:sp3d extrusionH="57150" contourW="12700">
              <a:extrusionClr>
                <a:srgbClr val="FF6600"/>
              </a:extrusionClr>
              <a:contourClr>
                <a:srgbClr val="FF6600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 smtClean="0">
                <a:solidFill>
                  <a:srgbClr val="FF6600"/>
                </a:solidFill>
              </a:rPr>
              <a:t>3. Unpredictable increases in revenue </a:t>
            </a:r>
            <a:endParaRPr lang="en-US" sz="6600" dirty="0">
              <a:solidFill>
                <a:srgbClr val="FF66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5439" y="40386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threePt" dir="t"/>
            </a:scene3d>
            <a:sp3d extrusionH="57150" contourW="12700">
              <a:extrusionClr>
                <a:srgbClr val="FF6600"/>
              </a:extrusionClr>
              <a:contourClr>
                <a:srgbClr val="FF6600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 smtClean="0">
                <a:solidFill>
                  <a:srgbClr val="FF6600"/>
                </a:solidFill>
              </a:rPr>
              <a:t>4.  Sometimes own money from opt out</a:t>
            </a:r>
            <a:endParaRPr lang="en-US" sz="66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64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Schools With Low Average Teacher Pay and High Fund Balances:</a:t>
            </a:r>
            <a:endParaRPr lang="en-US" sz="4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057400"/>
            <a:ext cx="9144000" cy="4191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914400" indent="-914400" algn="l">
              <a:buAutoNum type="alphaUcPeriod"/>
            </a:pPr>
            <a:r>
              <a:rPr lang="en-US" sz="4800" dirty="0" smtClean="0"/>
              <a:t>134% fund balance $2,178,885</a:t>
            </a:r>
          </a:p>
          <a:p>
            <a:pPr algn="l"/>
            <a:r>
              <a:rPr lang="en-US" sz="4800" dirty="0"/>
              <a:t>	</a:t>
            </a:r>
            <a:r>
              <a:rPr lang="en-US" sz="4800" dirty="0" smtClean="0"/>
              <a:t>19 FTE</a:t>
            </a:r>
          </a:p>
          <a:p>
            <a:pPr algn="l"/>
            <a:r>
              <a:rPr lang="en-US" sz="4800" dirty="0"/>
              <a:t>	</a:t>
            </a:r>
            <a:r>
              <a:rPr lang="en-US" sz="4800" dirty="0" smtClean="0"/>
              <a:t>$3,033 under state average</a:t>
            </a:r>
          </a:p>
          <a:p>
            <a:pPr algn="l"/>
            <a:r>
              <a:rPr lang="en-US" sz="4800" dirty="0"/>
              <a:t>	</a:t>
            </a:r>
            <a:r>
              <a:rPr lang="en-US" sz="4800" dirty="0" smtClean="0"/>
              <a:t>$65,118 to get teachers to our state - average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30122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Teacher Pay Comparison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4967261"/>
          </a:xfrm>
        </p:spPr>
      </p:pic>
    </p:spTree>
    <p:extLst>
      <p:ext uri="{BB962C8B-B14F-4D97-AF65-F5344CB8AC3E}">
        <p14:creationId xmlns:p14="http://schemas.microsoft.com/office/powerpoint/2010/main" val="262214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905000"/>
            <a:ext cx="9144000" cy="4343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914400" indent="-914400" algn="l">
              <a:buAutoNum type="alphaUcPeriod" startAt="2"/>
            </a:pPr>
            <a:r>
              <a:rPr lang="en-US" sz="4800" dirty="0" smtClean="0"/>
              <a:t>127% Fund Balance $2,311,074</a:t>
            </a:r>
          </a:p>
          <a:p>
            <a:pPr algn="l"/>
            <a:r>
              <a:rPr lang="en-US" sz="4800" dirty="0"/>
              <a:t>	</a:t>
            </a:r>
            <a:r>
              <a:rPr lang="en-US" sz="4800" dirty="0" smtClean="0"/>
              <a:t>25 FTE</a:t>
            </a:r>
          </a:p>
          <a:p>
            <a:pPr algn="l"/>
            <a:r>
              <a:rPr lang="en-US" sz="4800" dirty="0"/>
              <a:t>	</a:t>
            </a:r>
            <a:r>
              <a:rPr lang="en-US" sz="4800" dirty="0" smtClean="0"/>
              <a:t>$5,130 under state average</a:t>
            </a:r>
          </a:p>
          <a:p>
            <a:pPr algn="l"/>
            <a:r>
              <a:rPr lang="en-US" sz="4800" dirty="0"/>
              <a:t>	</a:t>
            </a:r>
            <a:r>
              <a:rPr lang="en-US" sz="4800" dirty="0" smtClean="0"/>
              <a:t>$144,922 to get teachers to our state - average</a:t>
            </a:r>
          </a:p>
          <a:p>
            <a:pPr lvl="1"/>
            <a:r>
              <a:rPr lang="en-US" sz="1200" dirty="0"/>
              <a:t>	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Schools With Low Average Teacher Pay and High Fund Balances: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115565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905000"/>
            <a:ext cx="9144000" cy="4343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/>
              <a:t>C.	130% Fund Balance $1,913,562</a:t>
            </a:r>
          </a:p>
          <a:p>
            <a:pPr algn="l"/>
            <a:r>
              <a:rPr lang="en-US" sz="4800" dirty="0"/>
              <a:t>	</a:t>
            </a:r>
            <a:r>
              <a:rPr lang="en-US" sz="4800" dirty="0" smtClean="0"/>
              <a:t>20 FTE</a:t>
            </a:r>
          </a:p>
          <a:p>
            <a:pPr algn="l"/>
            <a:r>
              <a:rPr lang="en-US" sz="4800" dirty="0"/>
              <a:t>	</a:t>
            </a:r>
            <a:r>
              <a:rPr lang="en-US" sz="4800" dirty="0" smtClean="0"/>
              <a:t>$7,674 under state average</a:t>
            </a:r>
          </a:p>
          <a:p>
            <a:pPr algn="l"/>
            <a:r>
              <a:rPr lang="en-US" sz="4800" dirty="0"/>
              <a:t>	</a:t>
            </a:r>
            <a:r>
              <a:rPr lang="en-US" sz="4800" dirty="0" smtClean="0"/>
              <a:t>$173,432 to get teachers to our state - average </a:t>
            </a:r>
            <a:endParaRPr lang="en-US" sz="4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Schools With Low Average Teacher Pay and High Fund Balances: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0098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981200"/>
            <a:ext cx="9144000" cy="426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/>
              <a:t>D.	95% fund balance $1,661,545</a:t>
            </a:r>
          </a:p>
          <a:p>
            <a:pPr algn="l"/>
            <a:r>
              <a:rPr lang="en-US" sz="4800" dirty="0"/>
              <a:t>	</a:t>
            </a:r>
            <a:r>
              <a:rPr lang="en-US" sz="4800" dirty="0" smtClean="0"/>
              <a:t>27 FTE</a:t>
            </a:r>
          </a:p>
          <a:p>
            <a:pPr algn="l"/>
            <a:r>
              <a:rPr lang="en-US" sz="4800" dirty="0"/>
              <a:t>	</a:t>
            </a:r>
            <a:r>
              <a:rPr lang="en-US" sz="4800" dirty="0" smtClean="0"/>
              <a:t>$6,093 under state average</a:t>
            </a:r>
          </a:p>
          <a:p>
            <a:pPr algn="l"/>
            <a:r>
              <a:rPr lang="en-US" sz="4800" dirty="0"/>
              <a:t>	</a:t>
            </a:r>
            <a:r>
              <a:rPr lang="en-US" sz="4800" dirty="0" smtClean="0"/>
              <a:t>$185,897 to get teachers to our state - average </a:t>
            </a:r>
            <a:endParaRPr lang="en-US" sz="4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Schools With Low Average Teacher Pay and High Fund Balances: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180231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Interesting Facts</a:t>
            </a:r>
            <a:endParaRPr lang="en-US" sz="6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676400"/>
            <a:ext cx="9144000" cy="111166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Of the bottom 30 schools in average pay, 19 of them have fund balances over 40% (not counting Impact Aid).</a:t>
            </a:r>
            <a:endParaRPr lang="en-US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971800"/>
            <a:ext cx="9144000" cy="111166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Of the top 28 school in average teacher pay, there are only 20 schools over 40% - Lead Deadwood and Douglas.</a:t>
            </a:r>
            <a:endParaRPr lang="en-US" sz="3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267200"/>
            <a:ext cx="9144000" cy="111166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Only Douglas School’s average is above ND state average.</a:t>
            </a:r>
            <a:endParaRPr lang="en-US" sz="3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5562600"/>
            <a:ext cx="9144000" cy="111166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There are 66 schools with over 40% fund balance (not including Impact Aid).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8082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Interesting Facts </a:t>
            </a:r>
            <a:r>
              <a:rPr lang="en-US" sz="4000" dirty="0" smtClean="0"/>
              <a:t>(cont’d)</a:t>
            </a:r>
            <a:endParaRPr lang="en-US" sz="4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860136"/>
            <a:ext cx="9144000" cy="134026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Most of the largest schools have high average teacher pay.  13/15 schools with 100+ teacher are in the top 26.</a:t>
            </a:r>
            <a:endParaRPr lang="en-US" sz="3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687" y="3505200"/>
            <a:ext cx="9144000" cy="1295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None of the lowest 38 paying schools have over 34.</a:t>
            </a:r>
            <a:endParaRPr lang="en-US" sz="3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296" y="5105400"/>
            <a:ext cx="9144000" cy="13716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Nearly 10% of our schools are running a fund balance over 100%, if you include Impact Aid.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1486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rmAutofit/>
          </a:bodyPr>
          <a:lstStyle/>
          <a:p>
            <a:r>
              <a:rPr lang="en-US" sz="6600" dirty="0" smtClean="0"/>
              <a:t>Who Needs </a:t>
            </a:r>
            <a:r>
              <a:rPr lang="en-US" sz="6600" dirty="0"/>
              <a:t>T</a:t>
            </a:r>
            <a:r>
              <a:rPr lang="en-US" sz="6600" dirty="0" smtClean="0"/>
              <a:t>o Lead This Charge?</a:t>
            </a:r>
            <a:endParaRPr lang="en-US" sz="66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24" y="2209800"/>
            <a:ext cx="91440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 contourW="12700">
              <a:extrusionClr>
                <a:srgbClr val="FF6600"/>
              </a:extrusionClr>
              <a:contourClr>
                <a:srgbClr val="FF6600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smtClean="0">
                <a:solidFill>
                  <a:srgbClr val="FF6600"/>
                </a:solidFill>
              </a:rPr>
              <a:t>ALL FOR ONE</a:t>
            </a:r>
            <a:endParaRPr lang="en-US" sz="8000" dirty="0">
              <a:solidFill>
                <a:srgbClr val="FF66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099" y="3962400"/>
            <a:ext cx="91440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 contourW="12700">
              <a:extrusionClr>
                <a:srgbClr val="FF6600"/>
              </a:extrusionClr>
              <a:contourClr>
                <a:srgbClr val="FF6600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smtClean="0">
                <a:solidFill>
                  <a:srgbClr val="FF6600"/>
                </a:solidFill>
              </a:rPr>
              <a:t>ONE FOR ALL</a:t>
            </a:r>
            <a:endParaRPr lang="en-US" sz="8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94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rmAutofit/>
          </a:bodyPr>
          <a:lstStyle/>
          <a:p>
            <a:r>
              <a:rPr lang="en-US" sz="6600" dirty="0" smtClean="0"/>
              <a:t>Supt’s can’t sit back and stay quiet</a:t>
            </a:r>
            <a:endParaRPr lang="en-US" sz="6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600200"/>
            <a:ext cx="9144000" cy="1111664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smtClean="0"/>
              <a:t>1. Boards</a:t>
            </a:r>
            <a:endParaRPr lang="en-US" sz="6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819400"/>
            <a:ext cx="9144000" cy="1111664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smtClean="0"/>
              <a:t>2. Teachers</a:t>
            </a:r>
            <a:endParaRPr lang="en-US" sz="6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137" y="4016048"/>
            <a:ext cx="9144000" cy="1111664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smtClean="0"/>
              <a:t>3. Public</a:t>
            </a:r>
            <a:endParaRPr lang="en-US" sz="6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922" y="5257053"/>
            <a:ext cx="9144000" cy="1111664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smtClean="0"/>
              <a:t>4. Lobbying Politicians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82283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" y="0"/>
            <a:ext cx="9098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5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Why in South Dakota?</a:t>
            </a:r>
            <a:endParaRPr lang="en-US" sz="8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676400"/>
            <a:ext cx="9144000" cy="1111664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1. All salaries in SD not as high as other states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940464"/>
            <a:ext cx="9144000" cy="1111664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2. Rural - housewives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191000"/>
            <a:ext cx="9144000" cy="1111664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3. Conservative political scene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5486400"/>
            <a:ext cx="9144000" cy="1111664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4. No strong union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79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11664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Who’s to blame for low teacher pay? </a:t>
            </a:r>
            <a:endParaRPr lang="en-US" sz="6000" dirty="0"/>
          </a:p>
        </p:txBody>
      </p:sp>
      <p:pic>
        <p:nvPicPr>
          <p:cNvPr id="1028" name="Picture 4" descr="C:\Users\traceyh\AppData\Local\Microsoft\Windows\Temporary Internet Files\Content.IE5\AIX5NOAV\MC90043800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2671549"/>
            <a:ext cx="369942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raceyh\AppData\Local\Microsoft\Windows\Temporary Internet Files\Content.IE5\76BLVLCM\MC900438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71549"/>
            <a:ext cx="346652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22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2880"/>
            <a:ext cx="8915400" cy="210312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6000" dirty="0" smtClean="0"/>
              <a:t>Legislature and Governor – No doubt </a:t>
            </a:r>
            <a:r>
              <a:rPr lang="en-US" sz="6000" dirty="0" smtClean="0">
                <a:solidFill>
                  <a:schemeClr val="bg1"/>
                </a:solidFill>
              </a:rPr>
              <a:t>blame is laid there; always has been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590800"/>
            <a:ext cx="6096000" cy="392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2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54" y="1676400"/>
            <a:ext cx="8686800" cy="838200"/>
          </a:xfrm>
          <a:solidFill>
            <a:schemeClr val="accent1"/>
          </a:solidFill>
          <a:scene3d>
            <a:camera prst="orthographicFront"/>
            <a:lightRig rig="balanced" dir="t"/>
          </a:scene3d>
          <a:sp3d contourW="12700">
            <a:contourClr>
              <a:schemeClr val="bg1"/>
            </a:contourClr>
          </a:sp3d>
        </p:spPr>
        <p:txBody>
          <a:bodyPr>
            <a:normAutofit fontScale="90000"/>
            <a:sp3d extrusionH="57150" contourW="12700" prstMaterial="matte">
              <a:bevelT w="31750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/>
            <a:r>
              <a:rPr lang="en-US" sz="6600" dirty="0" smtClean="0">
                <a:solidFill>
                  <a:schemeClr val="bg1"/>
                </a:solidFill>
              </a:rPr>
              <a:t>1.  Not willing to raise or add taxes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5854" y="2819400"/>
            <a:ext cx="8686800" cy="914400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balanced" dir="t"/>
          </a:scene3d>
          <a:sp3d contourW="12700"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 fontScale="90000" lnSpcReduction="10000"/>
            <a:sp3d contourW="12700" prstMaterial="matte">
              <a:bevelT w="31750"/>
              <a:contourClr>
                <a:schemeClr val="bg1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>
                <a:solidFill>
                  <a:schemeClr val="bg1"/>
                </a:solidFill>
              </a:rPr>
              <a:t>2</a:t>
            </a:r>
            <a:r>
              <a:rPr lang="en-US" sz="6600" dirty="0" smtClean="0">
                <a:solidFill>
                  <a:schemeClr val="bg1"/>
                </a:solidFill>
              </a:rPr>
              <a:t>.  Campaigns well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854" y="4038600"/>
            <a:ext cx="8686800" cy="20574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balanced" dir="t"/>
            </a:scene3d>
            <a:sp3d contourW="12700" prstMaterial="matte">
              <a:bevelT w="31750"/>
              <a:contourClr>
                <a:schemeClr val="bg1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900" dirty="0" smtClean="0">
                <a:solidFill>
                  <a:schemeClr val="bg1"/>
                </a:solidFill>
              </a:rPr>
              <a:t>3.  Use local control (opt-out) as   their out – “Cop Out”</a:t>
            </a:r>
            <a:endParaRPr lang="en-US" sz="59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3815" y="304800"/>
            <a:ext cx="8686800" cy="838200"/>
          </a:xfrm>
          <a:prstGeom prst="rect">
            <a:avLst/>
          </a:prstGeom>
          <a:noFill/>
          <a:scene3d>
            <a:camera prst="orthographicFront"/>
            <a:lightRig rig="balanced" dir="t"/>
          </a:scene3d>
          <a:sp3d contourW="12700">
            <a:contourClr>
              <a:schemeClr val="bg1"/>
            </a:contourClr>
          </a:sp3d>
        </p:spPr>
        <p:txBody>
          <a:bodyPr vert="horz" lIns="91440" tIns="45720" rIns="91440" bIns="45720" rtlCol="0" anchor="ctr">
            <a:noAutofit/>
            <a:sp3d extrusionH="57150" contourW="12700" prstMaterial="matte">
              <a:bevelT w="31750"/>
              <a:extrusionClr>
                <a:schemeClr val="bg1"/>
              </a:extrusionClr>
              <a:contourClr>
                <a:schemeClr val="bg1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Legislature and Governor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64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Boards</a:t>
            </a:r>
            <a:endParaRPr lang="en-US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6868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7061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288" y="1524000"/>
            <a:ext cx="8546911" cy="1143000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6600" dirty="0" smtClean="0"/>
              <a:t>1.  Used to be tied to corn prices</a:t>
            </a:r>
            <a:endParaRPr lang="en-US" sz="66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92288" y="2667000"/>
            <a:ext cx="8546911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dirty="0"/>
              <a:t>2</a:t>
            </a:r>
            <a:r>
              <a:rPr lang="en-US" sz="6000" dirty="0" smtClean="0"/>
              <a:t>.  Conservative by nature</a:t>
            </a:r>
            <a:endParaRPr lang="en-US" sz="6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2289" y="3657600"/>
            <a:ext cx="8546910" cy="1524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dirty="0" smtClean="0"/>
              <a:t>3.  Public pressure to not have</a:t>
            </a:r>
          </a:p>
          <a:p>
            <a:pPr algn="l"/>
            <a:r>
              <a:rPr lang="en-US" sz="6000" dirty="0" smtClean="0"/>
              <a:t> teachers make too much.</a:t>
            </a:r>
            <a:endParaRPr lang="en-US" sz="6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2289" y="5181600"/>
            <a:ext cx="8546910" cy="1143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/>
              <a:t>4</a:t>
            </a:r>
            <a:r>
              <a:rPr lang="en-US" sz="6600" dirty="0" smtClean="0"/>
              <a:t>.  Not willing to increase taxes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07255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dirty="0" smtClean="0"/>
              <a:t>SUPTS</a:t>
            </a:r>
            <a:endParaRPr lang="en-US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540971"/>
            <a:ext cx="3754295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322394"/>
            <a:ext cx="42862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8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3097</TotalTime>
  <Words>522</Words>
  <Application>Microsoft Office PowerPoint</Application>
  <PresentationFormat>On-screen Show (4:3)</PresentationFormat>
  <Paragraphs>90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Decatur</vt:lpstr>
      <vt:lpstr>Who Will Carry the Ball on Teacher Pay? </vt:lpstr>
      <vt:lpstr>Average Teacher Pay Comparison</vt:lpstr>
      <vt:lpstr>Why in South Dakota?</vt:lpstr>
      <vt:lpstr>Who’s to blame for low teacher pay? </vt:lpstr>
      <vt:lpstr>Legislature and Governor – No doubt blame is laid there; always has been</vt:lpstr>
      <vt:lpstr>1.  Not willing to raise or add taxes</vt:lpstr>
      <vt:lpstr>Boards</vt:lpstr>
      <vt:lpstr>1.  Used to be tied to corn prices</vt:lpstr>
      <vt:lpstr>SUPTS</vt:lpstr>
      <vt:lpstr>1. Stay out of negotiations - unpopular</vt:lpstr>
      <vt:lpstr>Teachers</vt:lpstr>
      <vt:lpstr>1. Beginning salaries – mac &amp; cheese</vt:lpstr>
      <vt:lpstr>Teacher Shortages</vt:lpstr>
      <vt:lpstr>1. More pay to compare to other states $8,000 more</vt:lpstr>
      <vt:lpstr>Fund Balances</vt:lpstr>
      <vt:lpstr>Why Not?</vt:lpstr>
      <vt:lpstr>Fund Balances</vt:lpstr>
      <vt:lpstr>Fund Balances</vt:lpstr>
      <vt:lpstr>Schools With Low Average Teacher Pay and High Fund Balances:</vt:lpstr>
      <vt:lpstr>Schools With Low Average Teacher Pay and High Fund Balances:</vt:lpstr>
      <vt:lpstr>Schools With Low Average Teacher Pay and High Fund Balances:</vt:lpstr>
      <vt:lpstr>Schools With Low Average Teacher Pay and High Fund Balances:</vt:lpstr>
      <vt:lpstr>Interesting Facts</vt:lpstr>
      <vt:lpstr>Interesting Facts (cont’d)</vt:lpstr>
      <vt:lpstr>Who Needs To Lead This Charge?</vt:lpstr>
      <vt:lpstr>Supt’s can’t sit back and stay quiet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Tracey L. Heiden</dc:creator>
  <cp:lastModifiedBy>Tracey L. Heiden</cp:lastModifiedBy>
  <cp:revision>67</cp:revision>
  <cp:lastPrinted>2014-08-06T20:45:49Z</cp:lastPrinted>
  <dcterms:created xsi:type="dcterms:W3CDTF">2014-08-01T15:25:59Z</dcterms:created>
  <dcterms:modified xsi:type="dcterms:W3CDTF">2014-08-12T13:17:57Z</dcterms:modified>
</cp:coreProperties>
</file>