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8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2">
                    <a:lumMod val="50000"/>
                  </a:schemeClr>
                </a:solidFill>
              </a:defRPr>
            </a:lvl1pPr>
          </a:lstStyle>
          <a:p>
            <a:fld id="{F7AFFB9B-9FB8-469E-96F9-4D32314110B6}" type="datetimeFigureOut">
              <a:rPr lang="en-US" smtClean="0"/>
              <a:t>7/30/2014</a:t>
            </a:fld>
            <a:endParaRPr lang="en-US" dirty="0"/>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smtClean="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78069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smtClean="0"/>
              <a:t>7/30/2014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99703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smtClean="0"/>
              <a:t>7/30/2014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33086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smtClean="0"/>
              <a:t>7/30/2014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42964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smtClean="0"/>
              <a:t>7/30/2014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35598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smtClean="0"/>
              <a:t>7/30/2014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06904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smtClean="0"/>
              <a:t>7/30/2014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74121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7/30/2014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44382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7/30/2014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4648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7/30/2014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7239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7/30/2014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4577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7/30/2014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77722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7/30/2014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15322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7/30/2014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84413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7/30/2014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51620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smtClean="0"/>
              <a:t>7/30/2014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89148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7/30/2014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56492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lumMod val="75000"/>
              </a:schemeClr>
            </a:gs>
            <a:gs pos="33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2">
                    <a:lumMod val="50000"/>
                  </a:schemeClr>
                </a:solidFill>
              </a:defRPr>
            </a:lvl1pPr>
          </a:lstStyle>
          <a:p>
            <a:fld id="{C35BB1C6-BF8F-4481-8AB2-603A1C8A906A}" type="datetimeFigureOut">
              <a:rPr lang="en-US" smtClean="0"/>
              <a:t>7/30/2014</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2">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2">
                    <a:lumMod val="50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5725401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solidFill>
                  <a:schemeClr val="bg2">
                    <a:lumMod val="60000"/>
                    <a:lumOff val="40000"/>
                  </a:schemeClr>
                </a:solidFill>
              </a:rPr>
              <a:t>Teen Up – </a:t>
            </a:r>
            <a:r>
              <a:rPr lang="en-US" dirty="0" smtClean="0">
                <a:solidFill>
                  <a:schemeClr val="accent4">
                    <a:lumMod val="75000"/>
                  </a:schemeClr>
                </a:solidFill>
              </a:rPr>
              <a:t>Your Roadmap to Teen Advocacy</a:t>
            </a:r>
            <a:endParaRPr lang="en-US" dirty="0">
              <a:solidFill>
                <a:schemeClr val="accent4">
                  <a:lumMod val="75000"/>
                </a:schemeClr>
              </a:solidFill>
            </a:endParaRPr>
          </a:p>
        </p:txBody>
      </p:sp>
      <p:sp>
        <p:nvSpPr>
          <p:cNvPr id="3" name="Subtitle 2"/>
          <p:cNvSpPr>
            <a:spLocks noGrp="1"/>
          </p:cNvSpPr>
          <p:nvPr>
            <p:ph type="subTitle" idx="1"/>
          </p:nvPr>
        </p:nvSpPr>
        <p:spPr/>
        <p:txBody>
          <a:bodyPr/>
          <a:lstStyle/>
          <a:p>
            <a:r>
              <a:rPr lang="en-US" dirty="0" smtClean="0"/>
              <a:t>The Future of Rapid City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427294">
            <a:off x="2157043" y="4933412"/>
            <a:ext cx="3681049" cy="958607"/>
          </a:xfrm>
          <a:prstGeom prst="rect">
            <a:avLst/>
          </a:prstGeom>
        </p:spPr>
      </p:pic>
    </p:spTree>
    <p:extLst>
      <p:ext uri="{BB962C8B-B14F-4D97-AF65-F5344CB8AC3E}">
        <p14:creationId xmlns:p14="http://schemas.microsoft.com/office/powerpoint/2010/main" val="4858611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86554"/>
            <a:ext cx="10396882" cy="2005885"/>
          </a:xfrm>
        </p:spPr>
        <p:txBody>
          <a:bodyPr>
            <a:normAutofit fontScale="90000"/>
          </a:bodyPr>
          <a:lstStyle/>
          <a:p>
            <a:r>
              <a:rPr lang="en-US" dirty="0" smtClean="0">
                <a:solidFill>
                  <a:schemeClr val="bg2">
                    <a:lumMod val="60000"/>
                    <a:lumOff val="40000"/>
                  </a:schemeClr>
                </a:solidFill>
              </a:rPr>
              <a:t>Make a Difference…</a:t>
            </a:r>
            <a:br>
              <a:rPr lang="en-US" dirty="0" smtClean="0">
                <a:solidFill>
                  <a:schemeClr val="bg2">
                    <a:lumMod val="60000"/>
                    <a:lumOff val="40000"/>
                  </a:schemeClr>
                </a:solidFill>
              </a:rPr>
            </a:br>
            <a:r>
              <a:rPr lang="en-US" dirty="0" smtClean="0">
                <a:solidFill>
                  <a:schemeClr val="bg2">
                    <a:lumMod val="60000"/>
                    <a:lumOff val="40000"/>
                  </a:schemeClr>
                </a:solidFill>
              </a:rPr>
              <a:t>		Share your Voice…</a:t>
            </a:r>
            <a:br>
              <a:rPr lang="en-US" dirty="0" smtClean="0">
                <a:solidFill>
                  <a:schemeClr val="bg2">
                    <a:lumMod val="60000"/>
                    <a:lumOff val="40000"/>
                  </a:schemeClr>
                </a:solidFill>
              </a:rPr>
            </a:br>
            <a:r>
              <a:rPr lang="en-US" dirty="0">
                <a:solidFill>
                  <a:schemeClr val="bg2">
                    <a:lumMod val="60000"/>
                    <a:lumOff val="40000"/>
                  </a:schemeClr>
                </a:solidFill>
              </a:rPr>
              <a:t>	</a:t>
            </a:r>
            <a:r>
              <a:rPr lang="en-US" dirty="0" smtClean="0">
                <a:solidFill>
                  <a:schemeClr val="bg2">
                    <a:lumMod val="60000"/>
                    <a:lumOff val="40000"/>
                  </a:schemeClr>
                </a:solidFill>
              </a:rPr>
              <a:t>			Influence Change!! </a:t>
            </a:r>
            <a:endParaRPr lang="en-US" dirty="0">
              <a:solidFill>
                <a:schemeClr val="bg2">
                  <a:lumMod val="60000"/>
                  <a:lumOff val="40000"/>
                </a:schemeClr>
              </a:solidFill>
            </a:endParaRPr>
          </a:p>
        </p:txBody>
      </p:sp>
      <p:sp>
        <p:nvSpPr>
          <p:cNvPr id="3" name="Content Placeholder 2"/>
          <p:cNvSpPr>
            <a:spLocks noGrp="1"/>
          </p:cNvSpPr>
          <p:nvPr>
            <p:ph sz="quarter" idx="13"/>
          </p:nvPr>
        </p:nvSpPr>
        <p:spPr>
          <a:xfrm>
            <a:off x="502273" y="2462643"/>
            <a:ext cx="10676586" cy="3311189"/>
          </a:xfrm>
        </p:spPr>
        <p:txBody>
          <a:bodyPr/>
          <a:lstStyle/>
          <a:p>
            <a:r>
              <a:rPr lang="en-US" cap="none" dirty="0" smtClean="0">
                <a:latin typeface="Arial Rounded MT Bold" panose="020F0704030504030204" pitchFamily="34" charset="0"/>
              </a:rPr>
              <a:t>Students from Rapid City, SD have partnered with adults to engage their peers in pressing issues, share their voice, and impact their school, city and state.  In this interactive session, Teen </a:t>
            </a:r>
            <a:r>
              <a:rPr lang="en-US" cap="none" dirty="0">
                <a:latin typeface="Arial Rounded MT Bold" panose="020F0704030504030204" pitchFamily="34" charset="0"/>
              </a:rPr>
              <a:t>A</a:t>
            </a:r>
            <a:r>
              <a:rPr lang="en-US" cap="none" dirty="0" smtClean="0">
                <a:latin typeface="Arial Rounded MT Bold" panose="020F0704030504030204" pitchFamily="34" charset="0"/>
              </a:rPr>
              <a:t>dvocates will share their experiences as Superintendent Student </a:t>
            </a:r>
            <a:r>
              <a:rPr lang="en-US" cap="none" dirty="0">
                <a:latin typeface="Arial Rounded MT Bold" panose="020F0704030504030204" pitchFamily="34" charset="0"/>
              </a:rPr>
              <a:t>K</a:t>
            </a:r>
            <a:r>
              <a:rPr lang="en-US" cap="none" dirty="0" smtClean="0">
                <a:latin typeface="Arial Rounded MT Bold" panose="020F0704030504030204" pitchFamily="34" charset="0"/>
              </a:rPr>
              <a:t>ey </a:t>
            </a:r>
            <a:r>
              <a:rPr lang="en-US" cap="none" dirty="0">
                <a:latin typeface="Arial Rounded MT Bold" panose="020F0704030504030204" pitchFamily="34" charset="0"/>
              </a:rPr>
              <a:t>C</a:t>
            </a:r>
            <a:r>
              <a:rPr lang="en-US" cap="none" dirty="0" smtClean="0">
                <a:latin typeface="Arial Rounded MT Bold" panose="020F0704030504030204" pitchFamily="34" charset="0"/>
              </a:rPr>
              <a:t>ommunicators, School Board </a:t>
            </a:r>
            <a:r>
              <a:rPr lang="en-US" cap="none" dirty="0">
                <a:latin typeface="Arial Rounded MT Bold" panose="020F0704030504030204" pitchFamily="34" charset="0"/>
              </a:rPr>
              <a:t>S</a:t>
            </a:r>
            <a:r>
              <a:rPr lang="en-US" cap="none" dirty="0" smtClean="0">
                <a:latin typeface="Arial Rounded MT Bold" panose="020F0704030504030204" pitchFamily="34" charset="0"/>
              </a:rPr>
              <a:t>tudent </a:t>
            </a:r>
            <a:r>
              <a:rPr lang="en-US" cap="none" dirty="0">
                <a:latin typeface="Arial Rounded MT Bold" panose="020F0704030504030204" pitchFamily="34" charset="0"/>
              </a:rPr>
              <a:t>R</a:t>
            </a:r>
            <a:r>
              <a:rPr lang="en-US" cap="none" dirty="0" smtClean="0">
                <a:latin typeface="Arial Rounded MT Bold" panose="020F0704030504030204" pitchFamily="34" charset="0"/>
              </a:rPr>
              <a:t>epresentatives, Civic Center Future </a:t>
            </a:r>
            <a:r>
              <a:rPr lang="en-US" cap="none" dirty="0" smtClean="0">
                <a:latin typeface="Arial Rounded MT Bold" panose="020F0704030504030204" pitchFamily="34" charset="0"/>
              </a:rPr>
              <a:t>Planning Youth </a:t>
            </a:r>
            <a:r>
              <a:rPr lang="en-US" cap="none" dirty="0" smtClean="0">
                <a:latin typeface="Arial Rounded MT Bold" panose="020F0704030504030204" pitchFamily="34" charset="0"/>
              </a:rPr>
              <a:t>Advisory Committee Members and Crash Course Advocates who testified in front of the South Dakota State Legislature.  </a:t>
            </a:r>
            <a:endParaRPr lang="en-US" cap="none" dirty="0">
              <a:latin typeface="Arial Rounded MT Bold" panose="020F0704030504030204" pitchFamily="34" charset="0"/>
            </a:endParaRPr>
          </a:p>
        </p:txBody>
      </p:sp>
    </p:spTree>
    <p:extLst>
      <p:ext uri="{BB962C8B-B14F-4D97-AF65-F5344CB8AC3E}">
        <p14:creationId xmlns:p14="http://schemas.microsoft.com/office/powerpoint/2010/main" val="6364152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10" y="51515"/>
            <a:ext cx="11603865" cy="1805818"/>
          </a:xfrm>
          <a:noFill/>
          <a:effectLst/>
        </p:spPr>
        <p:txBody>
          <a:bodyPr>
            <a:normAutofit/>
          </a:bodyPr>
          <a:lstStyle/>
          <a:p>
            <a:pPr algn="ctr"/>
            <a:r>
              <a:rPr lang="en-US" sz="4000" b="1" dirty="0">
                <a:solidFill>
                  <a:schemeClr val="tx2">
                    <a:lumMod val="75000"/>
                  </a:schemeClr>
                </a:solidFill>
              </a:rPr>
              <a:t>Take </a:t>
            </a:r>
            <a:r>
              <a:rPr lang="en-US" sz="4000" b="1" dirty="0" smtClean="0">
                <a:solidFill>
                  <a:schemeClr val="tx2">
                    <a:lumMod val="75000"/>
                  </a:schemeClr>
                </a:solidFill>
              </a:rPr>
              <a:t>45 </a:t>
            </a:r>
            <a:r>
              <a:rPr lang="en-US" sz="4000" b="1" dirty="0">
                <a:solidFill>
                  <a:schemeClr val="tx2">
                    <a:lumMod val="75000"/>
                  </a:schemeClr>
                </a:solidFill>
              </a:rPr>
              <a:t>minutes to slow down and </a:t>
            </a:r>
            <a:r>
              <a:rPr lang="en-US" sz="4000" b="1" smtClean="0">
                <a:solidFill>
                  <a:schemeClr val="tx2">
                    <a:lumMod val="75000"/>
                  </a:schemeClr>
                </a:solidFill>
              </a:rPr>
              <a:t>brainstorm about </a:t>
            </a:r>
            <a:r>
              <a:rPr lang="en-US" sz="4000" b="1" dirty="0">
                <a:solidFill>
                  <a:schemeClr val="tx2">
                    <a:lumMod val="75000"/>
                  </a:schemeClr>
                </a:solidFill>
              </a:rPr>
              <a:t>what you can do to engage your students.</a:t>
            </a:r>
            <a:endParaRPr lang="en-US" sz="4000" dirty="0">
              <a:solidFill>
                <a:schemeClr val="tx2">
                  <a:lumMod val="75000"/>
                </a:schemeClr>
              </a:solidFill>
            </a:endParaRPr>
          </a:p>
        </p:txBody>
      </p:sp>
      <p:pic>
        <p:nvPicPr>
          <p:cNvPr id="4" name="Content Placeholder 3"/>
          <p:cNvPicPr>
            <a:picLocks noGrp="1" noChangeAspect="1"/>
          </p:cNvPicPr>
          <p:nvPr>
            <p:ph sz="quarter" idx="13"/>
          </p:nvPr>
        </p:nvPicPr>
        <p:blipFill>
          <a:blip r:embed="rId2"/>
          <a:stretch>
            <a:fillRect/>
          </a:stretch>
        </p:blipFill>
        <p:spPr>
          <a:xfrm>
            <a:off x="-45431" y="1798960"/>
            <a:ext cx="3048264" cy="2347163"/>
          </a:xfrm>
          <a:prstGeom prst="rect">
            <a:avLst/>
          </a:prstGeom>
        </p:spPr>
      </p:pic>
      <p:pic>
        <p:nvPicPr>
          <p:cNvPr id="5" name="Picture 4"/>
          <p:cNvPicPr>
            <a:picLocks noChangeAspect="1"/>
          </p:cNvPicPr>
          <p:nvPr/>
        </p:nvPicPr>
        <p:blipFill>
          <a:blip r:embed="rId3"/>
          <a:stretch>
            <a:fillRect/>
          </a:stretch>
        </p:blipFill>
        <p:spPr>
          <a:xfrm>
            <a:off x="6998810" y="1591681"/>
            <a:ext cx="3239892" cy="222178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9262" y="4419867"/>
            <a:ext cx="2910625" cy="1637227"/>
          </a:xfrm>
          <a:prstGeom prst="rect">
            <a:avLst/>
          </a:prstGeom>
        </p:spPr>
      </p:pic>
      <p:sp>
        <p:nvSpPr>
          <p:cNvPr id="12" name="Oval Callout 11"/>
          <p:cNvSpPr/>
          <p:nvPr/>
        </p:nvSpPr>
        <p:spPr>
          <a:xfrm>
            <a:off x="11557" y="4146123"/>
            <a:ext cx="2886190" cy="1846576"/>
          </a:xfrm>
          <a:prstGeom prst="wedgeEllipse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Explore ways to gather input and include students in decisions that impact your district.</a:t>
            </a:r>
            <a:endParaRPr lang="en-US" dirty="0"/>
          </a:p>
        </p:txBody>
      </p:sp>
      <p:sp>
        <p:nvSpPr>
          <p:cNvPr id="13" name="Oval Callout 12"/>
          <p:cNvSpPr/>
          <p:nvPr/>
        </p:nvSpPr>
        <p:spPr>
          <a:xfrm>
            <a:off x="2425161" y="1530442"/>
            <a:ext cx="2468812" cy="1483214"/>
          </a:xfrm>
          <a:prstGeom prst="wedgeEllipse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Learn how community based learning can change lives.</a:t>
            </a:r>
            <a:endParaRPr lang="en-US" dirty="0"/>
          </a:p>
        </p:txBody>
      </p:sp>
      <p:sp>
        <p:nvSpPr>
          <p:cNvPr id="15" name="Oval Callout 14"/>
          <p:cNvSpPr/>
          <p:nvPr/>
        </p:nvSpPr>
        <p:spPr>
          <a:xfrm>
            <a:off x="4057348" y="2584364"/>
            <a:ext cx="2946614" cy="1985495"/>
          </a:xfrm>
          <a:prstGeom prst="wedgeEllipse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Informative, fun, interactive session with  tools and worksheets that can be used in your school district</a:t>
            </a:r>
            <a:endParaRPr lang="en-US" dirty="0"/>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7593" y="4348393"/>
            <a:ext cx="2835629" cy="1890419"/>
          </a:xfrm>
          <a:prstGeom prst="rect">
            <a:avLst/>
          </a:prstGeom>
        </p:spPr>
      </p:pic>
      <p:sp>
        <p:nvSpPr>
          <p:cNvPr id="14" name="Oval Callout 13"/>
          <p:cNvSpPr/>
          <p:nvPr/>
        </p:nvSpPr>
        <p:spPr>
          <a:xfrm>
            <a:off x="6233373" y="4045287"/>
            <a:ext cx="2825636" cy="1741061"/>
          </a:xfrm>
          <a:prstGeom prst="wedgeEllipseCallout">
            <a:avLst>
              <a:gd name="adj1" fmla="val -24727"/>
              <a:gd name="adj2" fmla="val 7104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Explore ways that your district can strengthen your community based learning.  </a:t>
            </a:r>
            <a:endParaRPr lang="en-US" dirty="0"/>
          </a:p>
        </p:txBody>
      </p:sp>
      <p:sp>
        <p:nvSpPr>
          <p:cNvPr id="16" name="Oval Callout 15"/>
          <p:cNvSpPr/>
          <p:nvPr/>
        </p:nvSpPr>
        <p:spPr>
          <a:xfrm rot="21219136">
            <a:off x="9149562" y="2909464"/>
            <a:ext cx="2719626" cy="1702652"/>
          </a:xfrm>
          <a:prstGeom prst="wedgeEllipse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Learn how to support students in becoming stronger leaders in your community.  </a:t>
            </a:r>
            <a:endParaRPr lang="en-US" dirty="0"/>
          </a:p>
        </p:txBody>
      </p:sp>
    </p:spTree>
    <p:extLst>
      <p:ext uri="{BB962C8B-B14F-4D97-AF65-F5344CB8AC3E}">
        <p14:creationId xmlns:p14="http://schemas.microsoft.com/office/powerpoint/2010/main" val="25359823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Custom 1">
      <a:dk1>
        <a:srgbClr val="82466B"/>
      </a:dk1>
      <a:lt1>
        <a:srgbClr val="91BF1A"/>
      </a:lt1>
      <a:dk2>
        <a:srgbClr val="077D61"/>
      </a:dk2>
      <a:lt2>
        <a:srgbClr val="F92356"/>
      </a:lt2>
      <a:accent1>
        <a:srgbClr val="8FA751"/>
      </a:accent1>
      <a:accent2>
        <a:srgbClr val="629D7D"/>
      </a:accent2>
      <a:accent3>
        <a:srgbClr val="5A7AAB"/>
      </a:accent3>
      <a:accent4>
        <a:srgbClr val="AA618F"/>
      </a:accent4>
      <a:accent5>
        <a:srgbClr val="BA5445"/>
      </a:accent5>
      <a:accent6>
        <a:srgbClr val="C8A547"/>
      </a:accent6>
      <a:hlink>
        <a:srgbClr val="91BF1A"/>
      </a:hlink>
      <a:folHlink>
        <a:srgbClr val="ADBE82"/>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CF823853-53CC-4249-AEDB-2EA9F718B2D2}"/>
    </a:ext>
  </a:extLst>
</a:theme>
</file>

<file path=docProps/app.xml><?xml version="1.0" encoding="utf-8"?>
<Properties xmlns="http://schemas.openxmlformats.org/officeDocument/2006/extended-properties" xmlns:vt="http://schemas.openxmlformats.org/officeDocument/2006/docPropsVTypes">
  <Template>TC104033927[[fn=Main Event]]</Template>
  <TotalTime>158</TotalTime>
  <Words>178</Words>
  <Application>Microsoft Office PowerPoint</Application>
  <PresentationFormat>Widescreen</PresentationFormat>
  <Paragraphs>10</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Arial Rounded MT Bold</vt:lpstr>
      <vt:lpstr>Impact</vt:lpstr>
      <vt:lpstr>Main Event</vt:lpstr>
      <vt:lpstr>Teen Up – Your Roadmap to Teen Advocacy</vt:lpstr>
      <vt:lpstr>Make a Difference…   Share your Voice…     Influence Change!! </vt:lpstr>
      <vt:lpstr>Take 45 minutes to slow down and brainstorm about what you can do to engage your students.</vt:lpstr>
    </vt:vector>
  </TitlesOfParts>
  <Company>RCAS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Teen Up – Your Roadmap to Teen Advocacy</dc:title>
  <dc:creator>Kristin Kiner</dc:creator>
  <cp:lastModifiedBy>Kristin Kiner</cp:lastModifiedBy>
  <cp:revision>15</cp:revision>
  <dcterms:created xsi:type="dcterms:W3CDTF">2014-07-29T18:12:36Z</dcterms:created>
  <dcterms:modified xsi:type="dcterms:W3CDTF">2014-07-30T19:34:44Z</dcterms:modified>
</cp:coreProperties>
</file>