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63" r:id="rId2"/>
    <p:sldId id="279" r:id="rId3"/>
    <p:sldId id="276" r:id="rId4"/>
    <p:sldId id="269" r:id="rId5"/>
    <p:sldId id="325" r:id="rId6"/>
    <p:sldId id="329" r:id="rId7"/>
    <p:sldId id="327" r:id="rId8"/>
    <p:sldId id="326" r:id="rId9"/>
    <p:sldId id="353" r:id="rId10"/>
    <p:sldId id="328" r:id="rId11"/>
    <p:sldId id="361" r:id="rId12"/>
    <p:sldId id="331" r:id="rId13"/>
    <p:sldId id="354" r:id="rId14"/>
    <p:sldId id="360" r:id="rId15"/>
    <p:sldId id="358" r:id="rId16"/>
    <p:sldId id="346" r:id="rId17"/>
    <p:sldId id="343" r:id="rId18"/>
    <p:sldId id="347" r:id="rId19"/>
    <p:sldId id="348" r:id="rId20"/>
    <p:sldId id="349" r:id="rId21"/>
    <p:sldId id="350" r:id="rId22"/>
    <p:sldId id="351" r:id="rId23"/>
    <p:sldId id="344" r:id="rId24"/>
    <p:sldId id="359" r:id="rId25"/>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517"/>
    <a:srgbClr val="CC0000"/>
    <a:srgbClr val="FF9900"/>
    <a:srgbClr val="00CC00"/>
    <a:srgbClr val="FF3300"/>
    <a:srgbClr val="4F77B2"/>
    <a:srgbClr val="7DD330"/>
    <a:srgbClr val="0C7CD2"/>
    <a:srgbClr val="1F7EE7"/>
    <a:srgbClr val="486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969" autoAdjust="0"/>
    <p:restoredTop sz="94660"/>
  </p:normalViewPr>
  <p:slideViewPr>
    <p:cSldViewPr>
      <p:cViewPr>
        <p:scale>
          <a:sx n="50" d="100"/>
          <a:sy n="50" d="100"/>
        </p:scale>
        <p:origin x="-2336" y="-4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70" d="100"/>
          <a:sy n="70" d="100"/>
        </p:scale>
        <p:origin x="-196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3A995B5D-BD91-451D-B35C-412536ECF791}" type="datetimeFigureOut">
              <a:rPr lang="en-US"/>
              <a:pPr>
                <a:defRPr/>
              </a:pPr>
              <a:t>8/7/2014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2B74A2F2-8A35-4D38-A4F1-6F78FC3C5761}" type="slidenum">
              <a:rPr lang="en-US"/>
              <a:pPr>
                <a:defRPr/>
              </a:pPr>
              <a:t>‹#›</a:t>
            </a:fld>
            <a:endParaRPr lang="en-US" dirty="0"/>
          </a:p>
        </p:txBody>
      </p:sp>
    </p:spTree>
    <p:extLst>
      <p:ext uri="{BB962C8B-B14F-4D97-AF65-F5344CB8AC3E}">
        <p14:creationId xmlns:p14="http://schemas.microsoft.com/office/powerpoint/2010/main" val="3957344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B17BFDE-35A3-41BB-85B2-3E12EBA54B88}" type="datetimeFigureOut">
              <a:rPr lang="en-US" smtClean="0"/>
              <a:t>8/7/2014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266F154-579C-4E80-B6E6-924977068ACC}" type="slidenum">
              <a:rPr lang="en-US" smtClean="0"/>
              <a:t>‹#›</a:t>
            </a:fld>
            <a:endParaRPr lang="en-US" dirty="0"/>
          </a:p>
        </p:txBody>
      </p:sp>
    </p:spTree>
    <p:extLst>
      <p:ext uri="{BB962C8B-B14F-4D97-AF65-F5344CB8AC3E}">
        <p14:creationId xmlns:p14="http://schemas.microsoft.com/office/powerpoint/2010/main" val="137255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80DBF35-2506-EF40-A6E8-A77210B59CC0}" type="slidenum">
              <a:rPr lang="en-US"/>
              <a:pPr/>
              <a:t>2</a:t>
            </a:fld>
            <a:endParaRPr 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132856"/>
            <a:ext cx="7268344" cy="1470025"/>
          </a:xfrm>
          <a:prstGeom prst="rect">
            <a:avLst/>
          </a:prstGeom>
        </p:spPr>
        <p:txBody>
          <a:bodyPr anchor="ctr"/>
          <a:lstStyle>
            <a:lvl1pPr algn="ctr">
              <a:defRPr>
                <a:solidFill>
                  <a:srgbClr val="0070C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59632" y="3717032"/>
            <a:ext cx="6400800" cy="1752600"/>
          </a:xfrm>
          <a:prstGeom prst="rect">
            <a:avLst/>
          </a:prstGeom>
        </p:spPr>
        <p:txBody>
          <a:bodyPr anchor="ctr"/>
          <a:lstStyle>
            <a:lvl1pPr marL="0" indent="0" algn="ctr">
              <a:buNone/>
              <a:defRPr>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55454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07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2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6779096" cy="1143000"/>
          </a:xfrm>
          <a:prstGeom prst="rect">
            <a:avLst/>
          </a:prstGeom>
        </p:spPr>
        <p:txBody>
          <a:bodyPr/>
          <a:lstStyle>
            <a:lvl1pPr>
              <a:defRPr sz="4000">
                <a:solidFill>
                  <a:srgbClr val="0070C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15616" y="1586210"/>
            <a:ext cx="6779096"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129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4149080"/>
            <a:ext cx="7772400" cy="1362075"/>
          </a:xfrm>
          <a:prstGeom prst="rect">
            <a:avLst/>
          </a:prstGeom>
        </p:spPr>
        <p:txBody>
          <a:bodyPr anchor="t"/>
          <a:lstStyle>
            <a:lvl1pPr algn="l">
              <a:defRPr sz="3200" b="1" cap="all">
                <a:solidFill>
                  <a:srgbClr val="0070C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3568" y="256490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7309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7584" y="303238"/>
            <a:ext cx="7211144" cy="1143000"/>
          </a:xfrm>
          <a:prstGeom prst="rect">
            <a:avLst/>
          </a:prstGeom>
        </p:spPr>
        <p:txBody>
          <a:bodyPr/>
          <a:lstStyle>
            <a:lvl1pPr>
              <a:defRPr sz="4000">
                <a:solidFill>
                  <a:srgbClr val="0070C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971600" y="1667941"/>
            <a:ext cx="3380184"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28800"/>
            <a:ext cx="346672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673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3264" y="296317"/>
            <a:ext cx="7139136" cy="1143000"/>
          </a:xfrm>
          <a:prstGeom prst="rect">
            <a:avLst/>
          </a:prstGeom>
        </p:spPr>
        <p:txBody>
          <a:bodyPr/>
          <a:lstStyle>
            <a:lvl1pPr>
              <a:defRPr sz="4000">
                <a:solidFill>
                  <a:srgbClr val="0070C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99592" y="1556792"/>
            <a:ext cx="3453780" cy="639762"/>
          </a:xfrm>
          <a:prstGeom prst="rect">
            <a:avLst/>
          </a:prstGeom>
        </p:spPr>
        <p:txBody>
          <a:bodyPr anchor="b"/>
          <a:lstStyle>
            <a:lvl1pPr marL="0" indent="0">
              <a:buNone/>
              <a:defRPr sz="20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9592" y="2196554"/>
            <a:ext cx="345378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99992" y="1556792"/>
            <a:ext cx="3538736" cy="639762"/>
          </a:xfrm>
          <a:prstGeom prst="rect">
            <a:avLst/>
          </a:prstGeom>
        </p:spPr>
        <p:txBody>
          <a:bodyPr anchor="b"/>
          <a:lstStyle>
            <a:lvl1pPr marL="0" indent="0">
              <a:buNone/>
              <a:defRPr sz="20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9992" y="2196554"/>
            <a:ext cx="353873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241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509520" cy="1143000"/>
          </a:xfrm>
          <a:prstGeom prst="rect">
            <a:avLst/>
          </a:prstGeom>
        </p:spPr>
        <p:txBody>
          <a:bodyPr/>
          <a:lstStyle>
            <a:lvl1pPr>
              <a:defRPr>
                <a:solidFill>
                  <a:srgbClr val="0070C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647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4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69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967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8"/>
          <p:cNvSpPr txBox="1">
            <a:spLocks noChangeArrowheads="1"/>
          </p:cNvSpPr>
          <p:nvPr/>
        </p:nvSpPr>
        <p:spPr bwMode="auto">
          <a:xfrm>
            <a:off x="0" y="6491288"/>
            <a:ext cx="10731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b="0" dirty="0" smtClean="0">
                <a:solidFill>
                  <a:srgbClr val="0070C0"/>
                </a:solidFill>
              </a:rPr>
              <a:t>Page </a:t>
            </a:r>
            <a:fld id="{4C84CF95-6014-4CCD-AD3E-8B447B4495D8}" type="slidenum">
              <a:rPr lang="fr-FR" b="0" smtClean="0">
                <a:solidFill>
                  <a:srgbClr val="0070C0"/>
                </a:solidFill>
              </a:rPr>
              <a:pPr eaLnBrk="1" hangingPunct="1">
                <a:defRPr/>
              </a:pPr>
              <a:t>‹#›</a:t>
            </a:fld>
            <a:endParaRPr lang="fr-FR" b="0" dirty="0" smtClean="0">
              <a:solidFill>
                <a:srgbClr val="0070C0"/>
              </a:solidFill>
            </a:endParaRPr>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9274" y="5649314"/>
            <a:ext cx="602366" cy="7021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presentation/d/1plSduhzW20SFNZJaFSTEA9yLsfnfMYOGWVNe-yM4dQ0/edit#slide=id.p"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livebinders.co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sz="3200" i="1" dirty="0" smtClean="0">
                <a:solidFill>
                  <a:schemeClr val="tx1"/>
                </a:solidFill>
              </a:rPr>
              <a:t>Customizing Professional Development</a:t>
            </a:r>
            <a:br>
              <a:rPr lang="en-US" sz="3200" i="1" dirty="0" smtClean="0">
                <a:solidFill>
                  <a:schemeClr val="tx1"/>
                </a:solidFill>
              </a:rPr>
            </a:br>
            <a:r>
              <a:rPr lang="en-US" sz="3200" i="1" dirty="0" smtClean="0">
                <a:solidFill>
                  <a:schemeClr val="tx1"/>
                </a:solidFill>
              </a:rPr>
              <a:t/>
            </a:r>
            <a:br>
              <a:rPr lang="en-US" sz="3200" i="1" dirty="0" smtClean="0">
                <a:solidFill>
                  <a:schemeClr val="tx1"/>
                </a:solidFill>
              </a:rPr>
            </a:br>
            <a:r>
              <a:rPr lang="en-US" sz="2400" b="1" i="1" dirty="0" smtClean="0">
                <a:solidFill>
                  <a:srgbClr val="C00000"/>
                </a:solidFill>
              </a:rPr>
              <a:t>Wall School District 51-5</a:t>
            </a:r>
            <a:br>
              <a:rPr lang="en-US" sz="2400" b="1" i="1" dirty="0" smtClean="0">
                <a:solidFill>
                  <a:srgbClr val="C00000"/>
                </a:solidFill>
              </a:rPr>
            </a:br>
            <a:r>
              <a:rPr lang="en-US" sz="2400" b="1" i="1" dirty="0" smtClean="0">
                <a:solidFill>
                  <a:srgbClr val="C00000"/>
                </a:solidFill>
              </a:rPr>
              <a:t> </a:t>
            </a:r>
            <a:endParaRPr lang="en-US" sz="2400" b="1" i="1" dirty="0">
              <a:solidFill>
                <a:srgbClr val="C00000"/>
              </a:solidFill>
            </a:endParaRPr>
          </a:p>
        </p:txBody>
      </p:sp>
    </p:spTree>
    <p:extLst>
      <p:ext uri="{BB962C8B-B14F-4D97-AF65-F5344CB8AC3E}">
        <p14:creationId xmlns:p14="http://schemas.microsoft.com/office/powerpoint/2010/main" val="18443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3264" y="533399"/>
            <a:ext cx="7139136" cy="905917"/>
          </a:xfrm>
        </p:spPr>
        <p:txBody>
          <a:bodyPr/>
          <a:lstStyle/>
          <a:p>
            <a:r>
              <a:rPr lang="en-US" sz="3600" dirty="0" smtClean="0"/>
              <a:t>Two Goals</a:t>
            </a:r>
            <a:endParaRPr lang="en-US" sz="3600" dirty="0"/>
          </a:p>
        </p:txBody>
      </p:sp>
      <p:sp>
        <p:nvSpPr>
          <p:cNvPr id="4" name="Text Placeholder 3"/>
          <p:cNvSpPr>
            <a:spLocks noGrp="1"/>
          </p:cNvSpPr>
          <p:nvPr>
            <p:ph type="body" idx="1"/>
          </p:nvPr>
        </p:nvSpPr>
        <p:spPr>
          <a:xfrm>
            <a:off x="990600" y="1828800"/>
            <a:ext cx="3453780" cy="868362"/>
          </a:xfrm>
        </p:spPr>
        <p:txBody>
          <a:bodyPr/>
          <a:lstStyle/>
          <a:p>
            <a:pPr algn="ctr"/>
            <a:endParaRPr lang="en-US" sz="2400" dirty="0" smtClean="0"/>
          </a:p>
          <a:p>
            <a:pPr algn="ctr"/>
            <a:endParaRPr lang="en-US" sz="2400" dirty="0"/>
          </a:p>
          <a:p>
            <a:pPr algn="ctr"/>
            <a:r>
              <a:rPr lang="en-US" sz="2400" i="1" u="sng" dirty="0" smtClean="0"/>
              <a:t>Instructional</a:t>
            </a:r>
          </a:p>
          <a:p>
            <a:pPr algn="ctr"/>
            <a:r>
              <a:rPr lang="en-US" sz="2400" dirty="0" smtClean="0"/>
              <a:t>Improve Instruction</a:t>
            </a:r>
            <a:r>
              <a:rPr lang="en-US" sz="2400" dirty="0"/>
              <a:t/>
            </a:r>
            <a:br>
              <a:rPr lang="en-US" sz="2400" dirty="0"/>
            </a:br>
            <a:endParaRPr lang="en-US" sz="2400" dirty="0"/>
          </a:p>
        </p:txBody>
      </p:sp>
      <p:sp>
        <p:nvSpPr>
          <p:cNvPr id="5" name="Content Placeholder 4"/>
          <p:cNvSpPr>
            <a:spLocks noGrp="1"/>
          </p:cNvSpPr>
          <p:nvPr>
            <p:ph sz="half" idx="2"/>
          </p:nvPr>
        </p:nvSpPr>
        <p:spPr>
          <a:xfrm>
            <a:off x="838200" y="2590800"/>
            <a:ext cx="3453780" cy="3951288"/>
          </a:xfrm>
        </p:spPr>
        <p:txBody>
          <a:bodyPr/>
          <a:lstStyle/>
          <a:p>
            <a:pPr>
              <a:buFont typeface="Wingdings" panose="05000000000000000000" pitchFamily="2" charset="2"/>
              <a:buChar char="ü"/>
            </a:pPr>
            <a:r>
              <a:rPr lang="en-US" dirty="0" smtClean="0">
                <a:solidFill>
                  <a:schemeClr val="tx2"/>
                </a:solidFill>
              </a:rPr>
              <a:t>To improve classroom management in order to increase instructional time.</a:t>
            </a:r>
            <a:endParaRPr lang="en-US" dirty="0">
              <a:solidFill>
                <a:schemeClr val="tx2"/>
              </a:solidFill>
            </a:endParaRPr>
          </a:p>
        </p:txBody>
      </p:sp>
      <p:sp>
        <p:nvSpPr>
          <p:cNvPr id="6" name="Text Placeholder 5"/>
          <p:cNvSpPr>
            <a:spLocks noGrp="1"/>
          </p:cNvSpPr>
          <p:nvPr>
            <p:ph type="body" sz="quarter" idx="3"/>
          </p:nvPr>
        </p:nvSpPr>
        <p:spPr>
          <a:xfrm>
            <a:off x="4495800" y="1676400"/>
            <a:ext cx="3729608" cy="639762"/>
          </a:xfrm>
        </p:spPr>
        <p:txBody>
          <a:bodyPr/>
          <a:lstStyle/>
          <a:p>
            <a:pPr algn="ctr"/>
            <a:r>
              <a:rPr lang="en-US" sz="2400" i="1" u="sng" dirty="0" smtClean="0">
                <a:solidFill>
                  <a:srgbClr val="00B050"/>
                </a:solidFill>
              </a:rPr>
              <a:t>Exploratory</a:t>
            </a:r>
          </a:p>
          <a:p>
            <a:pPr algn="ctr"/>
            <a:r>
              <a:rPr lang="en-US" sz="2400" dirty="0" smtClean="0">
                <a:solidFill>
                  <a:srgbClr val="00B050"/>
                </a:solidFill>
              </a:rPr>
              <a:t>Educational Innovations</a:t>
            </a:r>
            <a:endParaRPr lang="en-US" sz="2400" dirty="0">
              <a:solidFill>
                <a:srgbClr val="00B050"/>
              </a:solidFill>
            </a:endParaRPr>
          </a:p>
        </p:txBody>
      </p:sp>
      <p:sp>
        <p:nvSpPr>
          <p:cNvPr id="7" name="Content Placeholder 6"/>
          <p:cNvSpPr>
            <a:spLocks noGrp="1"/>
          </p:cNvSpPr>
          <p:nvPr>
            <p:ph sz="quarter" idx="4"/>
          </p:nvPr>
        </p:nvSpPr>
        <p:spPr>
          <a:xfrm>
            <a:off x="4572000" y="2590800"/>
            <a:ext cx="3538736" cy="3951288"/>
          </a:xfrm>
        </p:spPr>
        <p:txBody>
          <a:bodyPr/>
          <a:lstStyle/>
          <a:p>
            <a:pPr>
              <a:buFont typeface="Wingdings" panose="05000000000000000000" pitchFamily="2" charset="2"/>
              <a:buChar char="ü"/>
            </a:pPr>
            <a:r>
              <a:rPr lang="en-US" dirty="0" smtClean="0">
                <a:solidFill>
                  <a:srgbClr val="00B050"/>
                </a:solidFill>
              </a:rPr>
              <a:t>To learn more about Cooperative Learning to improve the effectiveness of group work in my classroom.</a:t>
            </a:r>
            <a:endParaRPr lang="en-US" dirty="0">
              <a:solidFill>
                <a:srgbClr val="00B050"/>
              </a:solidFill>
            </a:endParaRPr>
          </a:p>
        </p:txBody>
      </p:sp>
    </p:spTree>
    <p:extLst>
      <p:ext uri="{BB962C8B-B14F-4D97-AF65-F5344CB8AC3E}">
        <p14:creationId xmlns:p14="http://schemas.microsoft.com/office/powerpoint/2010/main" val="212289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779096" cy="794048"/>
          </a:xfrm>
        </p:spPr>
        <p:txBody>
          <a:bodyPr/>
          <a:lstStyle/>
          <a:p>
            <a:r>
              <a:rPr lang="en-US" sz="3200" dirty="0" smtClean="0"/>
              <a:t>Celebration of Professional Learning</a:t>
            </a:r>
            <a:endParaRPr lang="en-US" sz="3200" dirty="0"/>
          </a:p>
        </p:txBody>
      </p:sp>
      <p:sp>
        <p:nvSpPr>
          <p:cNvPr id="3" name="Content Placeholder 2"/>
          <p:cNvSpPr>
            <a:spLocks noGrp="1"/>
          </p:cNvSpPr>
          <p:nvPr>
            <p:ph idx="1"/>
          </p:nvPr>
        </p:nvSpPr>
        <p:spPr>
          <a:xfrm>
            <a:off x="838200" y="1143000"/>
            <a:ext cx="7696200" cy="4969173"/>
          </a:xfrm>
        </p:spPr>
        <p:txBody>
          <a:bodyPr/>
          <a:lstStyle/>
          <a:p>
            <a:pPr lvl="0"/>
            <a:r>
              <a:rPr lang="en-US" sz="2400" dirty="0">
                <a:solidFill>
                  <a:schemeClr val="tx2"/>
                </a:solidFill>
              </a:rPr>
              <a:t>Share your experience and learning in 5-10 minutes by addressing the following questions.  Use any format you wish for your presentation.</a:t>
            </a:r>
          </a:p>
          <a:p>
            <a:pPr lvl="1"/>
            <a:r>
              <a:rPr lang="en-US" sz="2400" dirty="0">
                <a:solidFill>
                  <a:schemeClr val="tx2"/>
                </a:solidFill>
              </a:rPr>
              <a:t>To what extent did you achieve your goals?  (Include both your instructional goal and your exploratory goal)</a:t>
            </a:r>
          </a:p>
          <a:p>
            <a:pPr lvl="1"/>
            <a:r>
              <a:rPr lang="en-US" sz="2400" dirty="0">
                <a:solidFill>
                  <a:schemeClr val="tx2"/>
                </a:solidFill>
              </a:rPr>
              <a:t>What evidence or artifacts can you share about your learning and/or your students’ learning?</a:t>
            </a:r>
          </a:p>
          <a:p>
            <a:pPr lvl="1"/>
            <a:r>
              <a:rPr lang="en-US" sz="2400" dirty="0">
                <a:solidFill>
                  <a:schemeClr val="tx2"/>
                </a:solidFill>
              </a:rPr>
              <a:t>How did your customized PD this year help you to improve student learning?</a:t>
            </a:r>
          </a:p>
          <a:p>
            <a:pPr lvl="1"/>
            <a:r>
              <a:rPr lang="en-US" sz="2400" dirty="0">
                <a:solidFill>
                  <a:schemeClr val="tx2"/>
                </a:solidFill>
              </a:rPr>
              <a:t>How did this work help you to deepen your understanding of the Framework for Teaching component(s) you targeted?</a:t>
            </a:r>
          </a:p>
          <a:p>
            <a:endParaRPr lang="en-US" dirty="0"/>
          </a:p>
        </p:txBody>
      </p:sp>
    </p:spTree>
    <p:extLst>
      <p:ext uri="{BB962C8B-B14F-4D97-AF65-F5344CB8AC3E}">
        <p14:creationId xmlns:p14="http://schemas.microsoft.com/office/powerpoint/2010/main" val="8665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33400"/>
            <a:ext cx="6779096" cy="870248"/>
          </a:xfrm>
        </p:spPr>
        <p:txBody>
          <a:bodyPr/>
          <a:lstStyle/>
          <a:p>
            <a:r>
              <a:rPr lang="en-US" sz="3600" dirty="0" smtClean="0"/>
              <a:t>Reflection</a:t>
            </a:r>
            <a:br>
              <a:rPr lang="en-US" sz="3600" dirty="0" smtClean="0"/>
            </a:br>
            <a:endParaRPr lang="en-US" sz="36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smtClean="0">
                <a:solidFill>
                  <a:schemeClr val="accent2"/>
                </a:solidFill>
              </a:rPr>
              <a:t>To what extent did you achieve your goal?</a:t>
            </a:r>
          </a:p>
          <a:p>
            <a:pPr>
              <a:buFont typeface="Wingdings" panose="05000000000000000000" pitchFamily="2" charset="2"/>
              <a:buChar char="Ø"/>
            </a:pPr>
            <a:r>
              <a:rPr lang="en-US" sz="2400" dirty="0" smtClean="0">
                <a:solidFill>
                  <a:schemeClr val="accent2"/>
                </a:solidFill>
              </a:rPr>
              <a:t>Did you find it necessary to modify your goal as you learned more about it?</a:t>
            </a:r>
          </a:p>
          <a:p>
            <a:pPr>
              <a:buFont typeface="Wingdings" panose="05000000000000000000" pitchFamily="2" charset="2"/>
              <a:buChar char="Ø"/>
            </a:pPr>
            <a:r>
              <a:rPr lang="en-US" sz="2400" dirty="0" smtClean="0">
                <a:solidFill>
                  <a:schemeClr val="accent2"/>
                </a:solidFill>
              </a:rPr>
              <a:t>In what ways were your colleagues helpful to you in working toward your goal?</a:t>
            </a:r>
          </a:p>
          <a:p>
            <a:pPr>
              <a:buFont typeface="Wingdings" panose="05000000000000000000" pitchFamily="2" charset="2"/>
              <a:buChar char="Ø"/>
            </a:pPr>
            <a:r>
              <a:rPr lang="en-US" sz="2400" dirty="0" smtClean="0">
                <a:solidFill>
                  <a:schemeClr val="accent2"/>
                </a:solidFill>
              </a:rPr>
              <a:t>Do you intend to keep working on this goal next year?  Why or why not?</a:t>
            </a:r>
            <a:endParaRPr lang="en-US" sz="2400" dirty="0">
              <a:solidFill>
                <a:schemeClr val="accent2"/>
              </a:solidFill>
            </a:endParaRPr>
          </a:p>
        </p:txBody>
      </p:sp>
    </p:spTree>
    <p:extLst>
      <p:ext uri="{BB962C8B-B14F-4D97-AF65-F5344CB8AC3E}">
        <p14:creationId xmlns:p14="http://schemas.microsoft.com/office/powerpoint/2010/main" val="39512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5122" name="Picture 2" descr="C:\Users\jswanson\AppData\Local\Microsoft\Windows\Temporary Internet Files\Content.IE5\JC94P5I2\MP9004089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8800" y="2057400"/>
            <a:ext cx="2438400" cy="2677656"/>
          </a:xfrm>
          <a:prstGeom prst="rect">
            <a:avLst/>
          </a:prstGeom>
          <a:noFill/>
        </p:spPr>
        <p:txBody>
          <a:bodyPr wrap="square" rtlCol="0">
            <a:spAutoFit/>
          </a:bodyPr>
          <a:lstStyle/>
          <a:p>
            <a:r>
              <a:rPr lang="en-US" sz="2800" b="1" dirty="0" smtClean="0">
                <a:solidFill>
                  <a:srgbClr val="AE1517"/>
                </a:solidFill>
              </a:rPr>
              <a:t>Teacher Experiences with Customized Professional Development</a:t>
            </a:r>
            <a:endParaRPr lang="en-US" sz="2800" b="1" dirty="0">
              <a:solidFill>
                <a:srgbClr val="AE1517"/>
              </a:solidFill>
            </a:endParaRPr>
          </a:p>
        </p:txBody>
      </p:sp>
    </p:spTree>
    <p:extLst>
      <p:ext uri="{BB962C8B-B14F-4D97-AF65-F5344CB8AC3E}">
        <p14:creationId xmlns:p14="http://schemas.microsoft.com/office/powerpoint/2010/main" val="319530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0"/>
            <a:ext cx="7509520" cy="1143000"/>
          </a:xfrm>
        </p:spPr>
        <p:txBody>
          <a:bodyPr/>
          <a:lstStyle/>
          <a:p>
            <a:r>
              <a:rPr lang="en-US" dirty="0" smtClean="0">
                <a:latin typeface="Cooper Black" panose="0208090404030B020404" pitchFamily="18" charset="0"/>
                <a:hlinkClick r:id="rId2"/>
              </a:rPr>
              <a:t>Samra’s</a:t>
            </a:r>
            <a:r>
              <a:rPr lang="en-US" dirty="0" smtClean="0">
                <a:latin typeface="Cooper Black" panose="0208090404030B020404" pitchFamily="18" charset="0"/>
                <a:hlinkClick r:id="rId2"/>
              </a:rPr>
              <a:t> Experience</a:t>
            </a:r>
            <a:endParaRPr lang="en-US" dirty="0">
              <a:latin typeface="Cooper Black" panose="0208090404030B020404" pitchFamily="18" charset="0"/>
            </a:endParaRPr>
          </a:p>
        </p:txBody>
      </p:sp>
    </p:spTree>
    <p:extLst>
      <p:ext uri="{BB962C8B-B14F-4D97-AF65-F5344CB8AC3E}">
        <p14:creationId xmlns:p14="http://schemas.microsoft.com/office/powerpoint/2010/main" val="89700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7509520" cy="1143000"/>
          </a:xfrm>
        </p:spPr>
        <p:txBody>
          <a:bodyPr/>
          <a:lstStyle/>
          <a:p>
            <a:r>
              <a:rPr lang="en-US" dirty="0" smtClean="0">
                <a:solidFill>
                  <a:schemeClr val="bg1"/>
                </a:solidFill>
                <a:latin typeface="Cooper Black" panose="0208090404030B020404" pitchFamily="18" charset="0"/>
                <a:hlinkClick r:id="rId2"/>
              </a:rPr>
              <a:t>Live Binders</a:t>
            </a:r>
            <a:endParaRPr lang="en-US" dirty="0">
              <a:solidFill>
                <a:schemeClr val="bg1"/>
              </a:solidFill>
              <a:latin typeface="Cooper Black" panose="0208090404030B020404" pitchFamily="18" charset="0"/>
            </a:endParaRPr>
          </a:p>
        </p:txBody>
      </p:sp>
    </p:spTree>
    <p:extLst>
      <p:ext uri="{BB962C8B-B14F-4D97-AF65-F5344CB8AC3E}">
        <p14:creationId xmlns:p14="http://schemas.microsoft.com/office/powerpoint/2010/main" val="12163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08900" cy="572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10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314325"/>
            <a:ext cx="7556500"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28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779096" cy="1143000"/>
          </a:xfrm>
        </p:spPr>
        <p:txBody>
          <a:bodyPr/>
          <a:lstStyle/>
          <a:p>
            <a:r>
              <a:rPr lang="en-US" sz="2800" dirty="0" smtClean="0">
                <a:solidFill>
                  <a:schemeClr val="bg1"/>
                </a:solidFill>
              </a:rPr>
              <a:t>What was the most challenging part of the customized PD process for you?</a:t>
            </a:r>
            <a:endParaRPr lang="en-US" sz="2800" dirty="0">
              <a:solidFill>
                <a:schemeClr val="bg1"/>
              </a:solidFill>
            </a:endParaRPr>
          </a:p>
        </p:txBody>
      </p:sp>
      <p:sp>
        <p:nvSpPr>
          <p:cNvPr id="3" name="Content Placeholder 2"/>
          <p:cNvSpPr>
            <a:spLocks noGrp="1"/>
          </p:cNvSpPr>
          <p:nvPr>
            <p:ph idx="1"/>
          </p:nvPr>
        </p:nvSpPr>
        <p:spPr/>
        <p:txBody>
          <a:bodyPr/>
          <a:lstStyle/>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pPr>
              <a:buFont typeface="Wingdings" panose="05000000000000000000" pitchFamily="2" charset="2"/>
              <a:buChar char="ü"/>
            </a:pPr>
            <a:r>
              <a:rPr lang="en-US" sz="2400" dirty="0" smtClean="0">
                <a:solidFill>
                  <a:schemeClr val="bg1"/>
                </a:solidFill>
              </a:rPr>
              <a:t>Determining Goals</a:t>
            </a:r>
          </a:p>
          <a:p>
            <a:pPr>
              <a:buFont typeface="Wingdings" panose="05000000000000000000" pitchFamily="2" charset="2"/>
              <a:buChar char="ü"/>
            </a:pPr>
            <a:r>
              <a:rPr lang="en-US" sz="2400" dirty="0" smtClean="0">
                <a:solidFill>
                  <a:schemeClr val="bg1"/>
                </a:solidFill>
              </a:rPr>
              <a:t>Finding Time</a:t>
            </a:r>
          </a:p>
          <a:p>
            <a:pPr>
              <a:buFont typeface="Wingdings" panose="05000000000000000000" pitchFamily="2" charset="2"/>
              <a:buChar char="ü"/>
            </a:pPr>
            <a:r>
              <a:rPr lang="en-US" sz="2400" dirty="0" smtClean="0">
                <a:solidFill>
                  <a:schemeClr val="bg1"/>
                </a:solidFill>
              </a:rPr>
              <a:t>Technology</a:t>
            </a:r>
            <a:endParaRPr lang="en-US" sz="2400" dirty="0">
              <a:solidFill>
                <a:schemeClr val="bg1"/>
              </a:solidFill>
            </a:endParaRPr>
          </a:p>
        </p:txBody>
      </p:sp>
      <p:pic>
        <p:nvPicPr>
          <p:cNvPr id="3074" name="Picture 2" descr="C:\Users\jswanson\AppData\Local\Microsoft\Windows\Temporary Internet Files\Content.IE5\14TVZ1EH\MC900056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057400"/>
            <a:ext cx="3131916" cy="342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779096" cy="1143000"/>
          </a:xfrm>
        </p:spPr>
        <p:txBody>
          <a:bodyPr/>
          <a:lstStyle/>
          <a:p>
            <a:r>
              <a:rPr lang="en-US" sz="2800" dirty="0" smtClean="0">
                <a:solidFill>
                  <a:schemeClr val="bg1"/>
                </a:solidFill>
              </a:rPr>
              <a:t>What was the most beneficial part of the customized PD process for you?</a:t>
            </a:r>
            <a:endParaRPr lang="en-US" sz="2800" dirty="0">
              <a:solidFill>
                <a:schemeClr val="bg1"/>
              </a:solidFill>
            </a:endParaRPr>
          </a:p>
        </p:txBody>
      </p:sp>
      <p:sp>
        <p:nvSpPr>
          <p:cNvPr id="3" name="Content Placeholder 2"/>
          <p:cNvSpPr>
            <a:spLocks noGrp="1"/>
          </p:cNvSpPr>
          <p:nvPr>
            <p:ph idx="1"/>
          </p:nvPr>
        </p:nvSpPr>
        <p:spPr>
          <a:xfrm>
            <a:off x="4876800" y="1828800"/>
            <a:ext cx="2819400" cy="4525963"/>
          </a:xfrm>
        </p:spPr>
        <p:txBody>
          <a:bodyPr/>
          <a:lstStyle/>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pPr>
              <a:buFont typeface="Wingdings" panose="05000000000000000000" pitchFamily="2" charset="2"/>
              <a:buChar char="ü"/>
            </a:pPr>
            <a:r>
              <a:rPr lang="en-US" sz="2400" dirty="0" smtClean="0">
                <a:solidFill>
                  <a:schemeClr val="bg1"/>
                </a:solidFill>
              </a:rPr>
              <a:t>Having a Choice</a:t>
            </a:r>
          </a:p>
          <a:p>
            <a:pPr>
              <a:buFont typeface="Wingdings" panose="05000000000000000000" pitchFamily="2" charset="2"/>
              <a:buChar char="ü"/>
            </a:pPr>
            <a:r>
              <a:rPr lang="en-US" sz="2400" dirty="0" smtClean="0">
                <a:solidFill>
                  <a:schemeClr val="bg1"/>
                </a:solidFill>
              </a:rPr>
              <a:t>It Was Useful</a:t>
            </a:r>
          </a:p>
        </p:txBody>
      </p:sp>
      <p:pic>
        <p:nvPicPr>
          <p:cNvPr id="4100" name="Picture 4" descr="C:\Users\jswanson\AppData\Local\Microsoft\Windows\Temporary Internet Files\Content.IE5\MY1TGJSL\MC9002958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300" y="1905000"/>
            <a:ext cx="3200400" cy="401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4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76200" y="533537"/>
            <a:ext cx="9144000" cy="830997"/>
            <a:chOff x="0" y="1219200"/>
            <a:chExt cx="9144000" cy="830997"/>
          </a:xfrm>
        </p:grpSpPr>
        <p:sp>
          <p:nvSpPr>
            <p:cNvPr id="118788" name="Text Box 3"/>
            <p:cNvSpPr txBox="1">
              <a:spLocks noChangeArrowheads="1"/>
            </p:cNvSpPr>
            <p:nvPr/>
          </p:nvSpPr>
          <p:spPr bwMode="auto">
            <a:xfrm>
              <a:off x="0" y="1219200"/>
              <a:ext cx="4495800"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4F77B2"/>
                  </a:solidFill>
                  <a:latin typeface="Times New Roman" charset="0"/>
                </a:rPr>
                <a:t>INDUSTRIAL AGE </a:t>
              </a:r>
            </a:p>
            <a:p>
              <a:pPr algn="ctr"/>
              <a:r>
                <a:rPr lang="en-US" sz="2400" b="1" dirty="0" smtClean="0">
                  <a:solidFill>
                    <a:srgbClr val="4F77B2"/>
                  </a:solidFill>
                  <a:latin typeface="Times New Roman" charset="0"/>
                </a:rPr>
                <a:t>SCHOOL</a:t>
              </a:r>
              <a:r>
                <a:rPr lang="en-US" sz="2400" b="1" dirty="0">
                  <a:solidFill>
                    <a:srgbClr val="4F77B2"/>
                  </a:solidFill>
                  <a:latin typeface="Times New Roman" charset="0"/>
                </a:rPr>
                <a:t>S</a:t>
              </a:r>
            </a:p>
          </p:txBody>
        </p:sp>
        <p:sp>
          <p:nvSpPr>
            <p:cNvPr id="118789" name="Text Box 4"/>
            <p:cNvSpPr txBox="1">
              <a:spLocks noChangeArrowheads="1"/>
            </p:cNvSpPr>
            <p:nvPr/>
          </p:nvSpPr>
          <p:spPr bwMode="auto">
            <a:xfrm>
              <a:off x="4572000" y="1219200"/>
              <a:ext cx="4572000"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C00000"/>
                  </a:solidFill>
                  <a:latin typeface="Times New Roman" charset="0"/>
                </a:rPr>
                <a:t>INFORMATION AGE </a:t>
              </a:r>
              <a:endParaRPr lang="en-US" sz="2400" b="1" dirty="0">
                <a:solidFill>
                  <a:srgbClr val="C00000"/>
                </a:solidFill>
                <a:latin typeface="Times New Roman" charset="0"/>
              </a:endParaRPr>
            </a:p>
            <a:p>
              <a:pPr algn="ctr"/>
              <a:r>
                <a:rPr lang="en-US" sz="2400" b="1" dirty="0" smtClean="0">
                  <a:solidFill>
                    <a:srgbClr val="C00000"/>
                  </a:solidFill>
                  <a:latin typeface="Times New Roman" charset="0"/>
                </a:rPr>
                <a:t>SCHOOLS</a:t>
              </a:r>
              <a:endParaRPr lang="en-US" sz="2400" b="1" dirty="0">
                <a:solidFill>
                  <a:srgbClr val="C00000"/>
                </a:solidFill>
                <a:latin typeface="Times New Roman" charset="0"/>
              </a:endParaRPr>
            </a:p>
          </p:txBody>
        </p:sp>
      </p:grpSp>
      <p:sp>
        <p:nvSpPr>
          <p:cNvPr id="118791" name="Line 6"/>
          <p:cNvSpPr>
            <a:spLocks noChangeShapeType="1"/>
          </p:cNvSpPr>
          <p:nvPr/>
        </p:nvSpPr>
        <p:spPr bwMode="auto">
          <a:xfrm>
            <a:off x="4535055" y="1143000"/>
            <a:ext cx="0" cy="571500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118792" name="Line 7"/>
          <p:cNvSpPr>
            <a:spLocks noChangeShapeType="1"/>
          </p:cNvSpPr>
          <p:nvPr/>
        </p:nvSpPr>
        <p:spPr bwMode="auto">
          <a:xfrm>
            <a:off x="-36945" y="1378711"/>
            <a:ext cx="9144000" cy="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118793" name="Text Box 8"/>
          <p:cNvSpPr txBox="1">
            <a:spLocks noChangeArrowheads="1"/>
          </p:cNvSpPr>
          <p:nvPr/>
        </p:nvSpPr>
        <p:spPr bwMode="auto">
          <a:xfrm>
            <a:off x="914400" y="1600200"/>
            <a:ext cx="3094038" cy="4178300"/>
          </a:xfrm>
          <a:prstGeom prst="rect">
            <a:avLst/>
          </a:prstGeom>
          <a:noFill/>
          <a:ln w="9525">
            <a:noFill/>
            <a:miter lim="800000"/>
            <a:headEnd/>
            <a:tailEnd/>
          </a:ln>
        </p:spPr>
        <p:txBody>
          <a:bodyPr>
            <a:prstTxWarp prst="textNoShape">
              <a:avLst/>
            </a:prstTxWarp>
            <a:spAutoFit/>
          </a:bodyPr>
          <a:lstStyle/>
          <a:p>
            <a:pPr algn="ctr"/>
            <a:r>
              <a:rPr lang="en-US" sz="2800" dirty="0">
                <a:solidFill>
                  <a:srgbClr val="4F77B2"/>
                </a:solidFill>
                <a:latin typeface="Times New Roman" charset="0"/>
              </a:rPr>
              <a:t>Specific Students</a:t>
            </a:r>
          </a:p>
          <a:p>
            <a:pPr algn="ctr"/>
            <a:r>
              <a:rPr lang="en-US" sz="2000" i="1" dirty="0">
                <a:solidFill>
                  <a:srgbClr val="4F77B2"/>
                </a:solidFill>
                <a:latin typeface="Times New Roman" charset="0"/>
              </a:rPr>
              <a:t>can learn</a:t>
            </a:r>
          </a:p>
          <a:p>
            <a:pPr algn="ctr"/>
            <a:r>
              <a:rPr lang="en-US" sz="2800" dirty="0">
                <a:solidFill>
                  <a:srgbClr val="4F77B2"/>
                </a:solidFill>
                <a:latin typeface="Times New Roman" charset="0"/>
              </a:rPr>
              <a:t>Specific Subjects</a:t>
            </a:r>
          </a:p>
          <a:p>
            <a:pPr algn="ctr"/>
            <a:r>
              <a:rPr lang="en-US" sz="2000" i="1" dirty="0">
                <a:solidFill>
                  <a:srgbClr val="4F77B2"/>
                </a:solidFill>
                <a:latin typeface="Times New Roman" charset="0"/>
              </a:rPr>
              <a:t>in</a:t>
            </a:r>
          </a:p>
          <a:p>
            <a:pPr algn="ctr"/>
            <a:r>
              <a:rPr lang="en-US" sz="2800" dirty="0">
                <a:solidFill>
                  <a:srgbClr val="4F77B2"/>
                </a:solidFill>
                <a:latin typeface="Times New Roman" charset="0"/>
              </a:rPr>
              <a:t>Specific Classrooms</a:t>
            </a:r>
          </a:p>
          <a:p>
            <a:pPr algn="ctr"/>
            <a:r>
              <a:rPr lang="en-US" sz="2000" i="1" dirty="0">
                <a:solidFill>
                  <a:srgbClr val="4F77B2"/>
                </a:solidFill>
                <a:latin typeface="Times New Roman" charset="0"/>
              </a:rPr>
              <a:t>on a </a:t>
            </a:r>
          </a:p>
          <a:p>
            <a:pPr algn="ctr"/>
            <a:r>
              <a:rPr lang="en-US" sz="2800" dirty="0">
                <a:solidFill>
                  <a:srgbClr val="4F77B2"/>
                </a:solidFill>
                <a:latin typeface="Times New Roman" charset="0"/>
              </a:rPr>
              <a:t>Specific Schedule</a:t>
            </a:r>
          </a:p>
          <a:p>
            <a:pPr algn="ctr"/>
            <a:r>
              <a:rPr lang="en-US" sz="2000" i="1" dirty="0">
                <a:solidFill>
                  <a:srgbClr val="4F77B2"/>
                </a:solidFill>
                <a:latin typeface="Times New Roman" charset="0"/>
              </a:rPr>
              <a:t>in a</a:t>
            </a:r>
          </a:p>
          <a:p>
            <a:pPr algn="ctr"/>
            <a:r>
              <a:rPr lang="en-US" sz="2800" dirty="0">
                <a:solidFill>
                  <a:srgbClr val="4F77B2"/>
                </a:solidFill>
                <a:latin typeface="Times New Roman" charset="0"/>
              </a:rPr>
              <a:t>Specific Way</a:t>
            </a:r>
          </a:p>
          <a:p>
            <a:pPr algn="ctr"/>
            <a:r>
              <a:rPr lang="en-US" sz="2000" i="1" dirty="0">
                <a:solidFill>
                  <a:srgbClr val="4F77B2"/>
                </a:solidFill>
                <a:latin typeface="Times New Roman" charset="0"/>
              </a:rPr>
              <a:t>from a</a:t>
            </a:r>
          </a:p>
          <a:p>
            <a:pPr algn="ctr"/>
            <a:r>
              <a:rPr lang="en-US" sz="2800" dirty="0">
                <a:solidFill>
                  <a:srgbClr val="4F77B2"/>
                </a:solidFill>
                <a:latin typeface="Times New Roman" charset="0"/>
              </a:rPr>
              <a:t>Specific Teacher</a:t>
            </a:r>
          </a:p>
        </p:txBody>
      </p:sp>
      <p:sp>
        <p:nvSpPr>
          <p:cNvPr id="118794" name="Text Box 9"/>
          <p:cNvSpPr txBox="1">
            <a:spLocks noChangeArrowheads="1"/>
          </p:cNvSpPr>
          <p:nvPr/>
        </p:nvSpPr>
        <p:spPr bwMode="auto">
          <a:xfrm>
            <a:off x="5080591" y="1559063"/>
            <a:ext cx="3352800" cy="4260574"/>
          </a:xfrm>
          <a:prstGeom prst="rect">
            <a:avLst/>
          </a:prstGeom>
          <a:noFill/>
          <a:ln w="9525">
            <a:noFill/>
            <a:miter lim="800000"/>
            <a:headEnd/>
            <a:tailEnd/>
          </a:ln>
        </p:spPr>
        <p:txBody>
          <a:bodyPr wrap="square">
            <a:prstTxWarp prst="textNoShape">
              <a:avLst/>
            </a:prstTxWarp>
            <a:spAutoFit/>
          </a:bodyPr>
          <a:lstStyle/>
          <a:p>
            <a:pPr algn="ctr"/>
            <a:r>
              <a:rPr lang="en-US" sz="2800" dirty="0">
                <a:solidFill>
                  <a:srgbClr val="C00000"/>
                </a:solidFill>
                <a:latin typeface="Times New Roman" charset="0"/>
              </a:rPr>
              <a:t>Anyone</a:t>
            </a:r>
          </a:p>
          <a:p>
            <a:pPr algn="ctr"/>
            <a:r>
              <a:rPr lang="en-US" sz="2000" i="1" dirty="0">
                <a:latin typeface="Times New Roman" charset="0"/>
              </a:rPr>
              <a:t>can learn</a:t>
            </a:r>
          </a:p>
          <a:p>
            <a:pPr algn="ctr"/>
            <a:r>
              <a:rPr lang="en-US" sz="2800" dirty="0">
                <a:solidFill>
                  <a:srgbClr val="C00000"/>
                </a:solidFill>
                <a:latin typeface="Times New Roman" charset="0"/>
              </a:rPr>
              <a:t>Anything</a:t>
            </a:r>
          </a:p>
          <a:p>
            <a:pPr algn="ctr"/>
            <a:r>
              <a:rPr lang="en-US" sz="2000" i="1" dirty="0">
                <a:latin typeface="Times New Roman" charset="0"/>
              </a:rPr>
              <a:t>from</a:t>
            </a:r>
          </a:p>
          <a:p>
            <a:pPr algn="ctr"/>
            <a:r>
              <a:rPr lang="en-US" sz="2800" dirty="0">
                <a:solidFill>
                  <a:srgbClr val="C00000"/>
                </a:solidFill>
                <a:latin typeface="Times New Roman" charset="0"/>
              </a:rPr>
              <a:t>Anywhere</a:t>
            </a:r>
          </a:p>
          <a:p>
            <a:pPr algn="ctr"/>
            <a:r>
              <a:rPr lang="en-US" sz="2000" i="1" dirty="0">
                <a:latin typeface="Times New Roman" charset="0"/>
              </a:rPr>
              <a:t>at</a:t>
            </a:r>
          </a:p>
          <a:p>
            <a:pPr algn="ctr"/>
            <a:r>
              <a:rPr lang="en-US" sz="2800" dirty="0">
                <a:solidFill>
                  <a:srgbClr val="C00000"/>
                </a:solidFill>
                <a:latin typeface="Times New Roman" charset="0"/>
              </a:rPr>
              <a:t>Anytime</a:t>
            </a:r>
          </a:p>
          <a:p>
            <a:pPr algn="ctr"/>
            <a:r>
              <a:rPr lang="en-US" sz="2000" i="1" dirty="0">
                <a:latin typeface="Times New Roman" charset="0"/>
              </a:rPr>
              <a:t>in</a:t>
            </a:r>
          </a:p>
          <a:p>
            <a:pPr algn="ctr"/>
            <a:r>
              <a:rPr lang="en-US" sz="2800" dirty="0">
                <a:solidFill>
                  <a:srgbClr val="C00000"/>
                </a:solidFill>
                <a:latin typeface="Times New Roman" charset="0"/>
              </a:rPr>
              <a:t>Anyway</a:t>
            </a:r>
          </a:p>
          <a:p>
            <a:pPr algn="ctr"/>
            <a:r>
              <a:rPr lang="en-US" sz="2000" i="1" dirty="0">
                <a:latin typeface="Times New Roman" charset="0"/>
              </a:rPr>
              <a:t>from </a:t>
            </a:r>
          </a:p>
          <a:p>
            <a:pPr algn="ctr"/>
            <a:r>
              <a:rPr lang="en-US" sz="2800" dirty="0">
                <a:solidFill>
                  <a:srgbClr val="C00000"/>
                </a:solidFill>
                <a:latin typeface="Times New Roman" charset="0"/>
              </a:rPr>
              <a:t>World Wide Experts</a:t>
            </a:r>
          </a:p>
        </p:txBody>
      </p:sp>
    </p:spTree>
    <p:extLst>
      <p:ext uri="{BB962C8B-B14F-4D97-AF65-F5344CB8AC3E}">
        <p14:creationId xmlns:p14="http://schemas.microsoft.com/office/powerpoint/2010/main" val="105461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8793"/>
                                        </p:tgtEl>
                                        <p:attrNameLst>
                                          <p:attrName>style.visibility</p:attrName>
                                        </p:attrNameLst>
                                      </p:cBhvr>
                                      <p:to>
                                        <p:strVal val="visible"/>
                                      </p:to>
                                    </p:set>
                                    <p:animEffect transition="in" filter="wipe(up)">
                                      <p:cBhvr>
                                        <p:cTn id="12" dur="5000"/>
                                        <p:tgtEl>
                                          <p:spTgt spid="1187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8794"/>
                                        </p:tgtEl>
                                        <p:attrNameLst>
                                          <p:attrName>style.visibility</p:attrName>
                                        </p:attrNameLst>
                                      </p:cBhvr>
                                      <p:to>
                                        <p:strVal val="visible"/>
                                      </p:to>
                                    </p:set>
                                    <p:animEffect transition="in" filter="wipe(up)">
                                      <p:cBhvr>
                                        <p:cTn id="17" dur="50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p:bldP spid="11879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143000"/>
          </a:xfrm>
        </p:spPr>
        <p:txBody>
          <a:bodyPr/>
          <a:lstStyle/>
          <a:p>
            <a:r>
              <a:rPr lang="en-US" sz="2800" dirty="0" smtClean="0">
                <a:solidFill>
                  <a:schemeClr val="bg1"/>
                </a:solidFill>
              </a:rPr>
              <a:t>In what ways could you transfer your experience with customized learning to your students?</a:t>
            </a:r>
            <a:endParaRPr lang="en-US" sz="2800" dirty="0">
              <a:solidFill>
                <a:schemeClr val="bg1"/>
              </a:solidFill>
            </a:endParaRPr>
          </a:p>
        </p:txBody>
      </p:sp>
      <p:sp>
        <p:nvSpPr>
          <p:cNvPr id="3" name="Content Placeholder 2"/>
          <p:cNvSpPr>
            <a:spLocks noGrp="1"/>
          </p:cNvSpPr>
          <p:nvPr>
            <p:ph idx="1"/>
          </p:nvPr>
        </p:nvSpPr>
        <p:spPr>
          <a:xfrm>
            <a:off x="546100" y="1447800"/>
            <a:ext cx="4267200" cy="4525963"/>
          </a:xfrm>
        </p:spPr>
        <p:txBody>
          <a:bodyPr/>
          <a:lstStyle/>
          <a:p>
            <a:pPr>
              <a:buFont typeface="Wingdings" panose="05000000000000000000" pitchFamily="2" charset="2"/>
              <a:buChar char="ü"/>
            </a:pPr>
            <a:endParaRPr lang="en-US" sz="2400" dirty="0" smtClean="0">
              <a:solidFill>
                <a:schemeClr val="bg1"/>
              </a:solidFill>
            </a:endParaRPr>
          </a:p>
          <a:p>
            <a:pPr>
              <a:buFont typeface="Wingdings" panose="05000000000000000000" pitchFamily="2" charset="2"/>
              <a:buChar char="ü"/>
            </a:pPr>
            <a:endParaRPr lang="en-US" sz="2400" dirty="0">
              <a:solidFill>
                <a:schemeClr val="bg1"/>
              </a:solidFill>
            </a:endParaRPr>
          </a:p>
          <a:p>
            <a:pPr>
              <a:buFont typeface="Wingdings" panose="05000000000000000000" pitchFamily="2" charset="2"/>
              <a:buChar char="ü"/>
            </a:pPr>
            <a:endParaRPr lang="en-US" sz="2400" dirty="0" smtClean="0">
              <a:solidFill>
                <a:schemeClr val="bg1"/>
              </a:solidFill>
            </a:endParaRPr>
          </a:p>
          <a:p>
            <a:pPr>
              <a:buFont typeface="Wingdings" panose="05000000000000000000" pitchFamily="2" charset="2"/>
              <a:buChar char="ü"/>
            </a:pPr>
            <a:endParaRPr lang="en-US" sz="2400" dirty="0">
              <a:solidFill>
                <a:schemeClr val="bg1"/>
              </a:solidFill>
            </a:endParaRPr>
          </a:p>
          <a:p>
            <a:pPr>
              <a:buFont typeface="Wingdings" panose="05000000000000000000" pitchFamily="2" charset="2"/>
              <a:buChar char="ü"/>
            </a:pPr>
            <a:r>
              <a:rPr lang="en-US" sz="2400" dirty="0" smtClean="0">
                <a:solidFill>
                  <a:schemeClr val="bg1"/>
                </a:solidFill>
              </a:rPr>
              <a:t>Allow more student choice</a:t>
            </a:r>
          </a:p>
          <a:p>
            <a:pPr>
              <a:buFont typeface="Wingdings" panose="05000000000000000000" pitchFamily="2" charset="2"/>
              <a:buChar char="ü"/>
            </a:pPr>
            <a:r>
              <a:rPr lang="en-US" sz="2400" dirty="0" smtClean="0">
                <a:solidFill>
                  <a:schemeClr val="bg1"/>
                </a:solidFill>
              </a:rPr>
              <a:t>More self-paced projects</a:t>
            </a:r>
            <a:endParaRPr lang="en-US" sz="2400" dirty="0">
              <a:solidFill>
                <a:schemeClr val="bg1"/>
              </a:solidFill>
            </a:endParaRPr>
          </a:p>
        </p:txBody>
      </p:sp>
      <p:pic>
        <p:nvPicPr>
          <p:cNvPr id="2050" name="Picture 2" descr="C:\Users\jswanson\AppData\Local\Microsoft\Windows\Temporary Internet Files\Content.IE5\TIOJQESK\MC9003125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374900"/>
            <a:ext cx="3454185" cy="290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2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How do you think the customized PD process affected the culture and relationships within the district?</a:t>
            </a:r>
            <a:endParaRPr lang="en-US" sz="2800" dirty="0">
              <a:solidFill>
                <a:schemeClr val="bg1"/>
              </a:solidFill>
            </a:endParaRPr>
          </a:p>
        </p:txBody>
      </p:sp>
      <p:sp>
        <p:nvSpPr>
          <p:cNvPr id="3" name="Content Placeholder 2"/>
          <p:cNvSpPr>
            <a:spLocks noGrp="1"/>
          </p:cNvSpPr>
          <p:nvPr>
            <p:ph idx="1"/>
          </p:nvPr>
        </p:nvSpPr>
        <p:spPr>
          <a:xfrm>
            <a:off x="4267200" y="1981200"/>
            <a:ext cx="4648200" cy="4525963"/>
          </a:xfrm>
        </p:spPr>
        <p:txBody>
          <a:bodyPr/>
          <a:lstStyle/>
          <a:p>
            <a:pPr>
              <a:buFont typeface="Wingdings" panose="05000000000000000000" pitchFamily="2" charset="2"/>
              <a:buChar char="ü"/>
            </a:pPr>
            <a:endParaRPr lang="en-US" sz="2400" dirty="0" smtClean="0">
              <a:solidFill>
                <a:schemeClr val="bg1"/>
              </a:solidFill>
            </a:endParaRPr>
          </a:p>
          <a:p>
            <a:pPr>
              <a:buFont typeface="Wingdings" panose="05000000000000000000" pitchFamily="2" charset="2"/>
              <a:buChar char="ü"/>
            </a:pPr>
            <a:endParaRPr lang="en-US" sz="2400" dirty="0">
              <a:solidFill>
                <a:schemeClr val="bg1"/>
              </a:solidFill>
            </a:endParaRPr>
          </a:p>
          <a:p>
            <a:pPr>
              <a:buFont typeface="Wingdings" panose="05000000000000000000" pitchFamily="2" charset="2"/>
              <a:buChar char="ü"/>
            </a:pPr>
            <a:endParaRPr lang="en-US" sz="2400" dirty="0" smtClean="0">
              <a:solidFill>
                <a:schemeClr val="bg1"/>
              </a:solidFill>
            </a:endParaRPr>
          </a:p>
          <a:p>
            <a:pPr>
              <a:buFont typeface="Wingdings" panose="05000000000000000000" pitchFamily="2" charset="2"/>
              <a:buChar char="ü"/>
            </a:pPr>
            <a:r>
              <a:rPr lang="en-US" sz="2400" dirty="0" smtClean="0">
                <a:solidFill>
                  <a:schemeClr val="bg1"/>
                </a:solidFill>
              </a:rPr>
              <a:t>It caused stress.</a:t>
            </a:r>
          </a:p>
          <a:p>
            <a:pPr>
              <a:buFont typeface="Wingdings" panose="05000000000000000000" pitchFamily="2" charset="2"/>
              <a:buChar char="ü"/>
            </a:pPr>
            <a:r>
              <a:rPr lang="en-US" sz="2400" dirty="0" smtClean="0">
                <a:solidFill>
                  <a:schemeClr val="bg1"/>
                </a:solidFill>
              </a:rPr>
              <a:t>It caused us to work together.</a:t>
            </a:r>
            <a:endParaRPr lang="en-US" sz="2400" dirty="0">
              <a:solidFill>
                <a:schemeClr val="bg1"/>
              </a:solidFill>
            </a:endParaRPr>
          </a:p>
        </p:txBody>
      </p:sp>
      <p:pic>
        <p:nvPicPr>
          <p:cNvPr id="3074" name="Picture 2" descr="C:\Users\jswanson\AppData\Local\Microsoft\Windows\Temporary Internet Files\Content.IE5\MY1TGJSL\MC9003325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0"/>
            <a:ext cx="3848405" cy="339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7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How could the process for customized PD be improved for next year?</a:t>
            </a:r>
            <a:endParaRPr lang="en-US" sz="2800" dirty="0">
              <a:solidFill>
                <a:schemeClr val="bg1"/>
              </a:solidFill>
            </a:endParaRPr>
          </a:p>
        </p:txBody>
      </p:sp>
      <p:sp>
        <p:nvSpPr>
          <p:cNvPr id="3" name="Content Placeholder 2"/>
          <p:cNvSpPr>
            <a:spLocks noGrp="1"/>
          </p:cNvSpPr>
          <p:nvPr>
            <p:ph idx="1"/>
          </p:nvPr>
        </p:nvSpPr>
        <p:spPr>
          <a:xfrm>
            <a:off x="457200" y="1586210"/>
            <a:ext cx="8153400" cy="4525963"/>
          </a:xfrm>
        </p:spPr>
        <p:txBody>
          <a:bodyPr/>
          <a:lstStyle/>
          <a:p>
            <a:pPr>
              <a:buFont typeface="Wingdings" panose="05000000000000000000" pitchFamily="2" charset="2"/>
              <a:buChar char="ü"/>
            </a:pPr>
            <a:r>
              <a:rPr lang="en-US" sz="2400" dirty="0" smtClean="0">
                <a:solidFill>
                  <a:schemeClr val="bg1"/>
                </a:solidFill>
              </a:rPr>
              <a:t>Encourage us to continue with the same goals.</a:t>
            </a:r>
          </a:p>
          <a:p>
            <a:pPr>
              <a:buFont typeface="Wingdings" panose="05000000000000000000" pitchFamily="2" charset="2"/>
              <a:buChar char="ü"/>
            </a:pPr>
            <a:r>
              <a:rPr lang="en-US" sz="2400" dirty="0" smtClean="0">
                <a:solidFill>
                  <a:schemeClr val="bg1"/>
                </a:solidFill>
              </a:rPr>
              <a:t>Allow sufficient time to complete the process.</a:t>
            </a:r>
          </a:p>
          <a:p>
            <a:pPr>
              <a:buFont typeface="Wingdings" panose="05000000000000000000" pitchFamily="2" charset="2"/>
              <a:buChar char="ü"/>
            </a:pPr>
            <a:r>
              <a:rPr lang="en-US" sz="2400" dirty="0" smtClean="0">
                <a:solidFill>
                  <a:schemeClr val="bg1"/>
                </a:solidFill>
              </a:rPr>
              <a:t>Improve how technology is used to support the process.</a:t>
            </a:r>
          </a:p>
          <a:p>
            <a:pPr>
              <a:buFont typeface="Wingdings" panose="05000000000000000000" pitchFamily="2" charset="2"/>
              <a:buChar char="ü"/>
            </a:pPr>
            <a:r>
              <a:rPr lang="en-US" sz="2400" dirty="0" smtClean="0">
                <a:solidFill>
                  <a:schemeClr val="bg1"/>
                </a:solidFill>
              </a:rPr>
              <a:t>Strengthen and fine tune the process, don’t add more.</a:t>
            </a:r>
          </a:p>
          <a:p>
            <a:pPr>
              <a:buFont typeface="Wingdings" panose="05000000000000000000" pitchFamily="2" charset="2"/>
              <a:buChar char="ü"/>
            </a:pPr>
            <a:endParaRPr lang="en-US" sz="2400" dirty="0">
              <a:solidFill>
                <a:schemeClr val="bg1"/>
              </a:solidFill>
            </a:endParaRPr>
          </a:p>
        </p:txBody>
      </p:sp>
      <p:pic>
        <p:nvPicPr>
          <p:cNvPr id="4098" name="Picture 2" descr="C:\Users\jswanson\AppData\Local\Microsoft\Windows\Temporary Internet Files\Content.IE5\14TVZ1EH\MC9004127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902421"/>
            <a:ext cx="1657660" cy="233277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swanson\AppData\Local\Microsoft\Windows\Temporary Internet Files\Content.IE5\JC94P5I2\MC9003674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599" y="4267200"/>
            <a:ext cx="2251839"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Program Files\Microsoft Office\MEDIA\CAGCAT10\j02870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902421"/>
            <a:ext cx="1358020" cy="233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4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08962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5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857500"/>
            <a:ext cx="2767335" cy="1143000"/>
          </a:xfrm>
        </p:spPr>
        <p:txBody>
          <a:bodyPr/>
          <a:lstStyle/>
          <a:p>
            <a:r>
              <a:rPr lang="en-US" sz="3200" b="1" dirty="0" smtClean="0">
                <a:solidFill>
                  <a:schemeClr val="bg1"/>
                </a:solidFill>
              </a:rPr>
              <a:t>Questions and Comments?</a:t>
            </a:r>
            <a:endParaRPr lang="en-US" sz="3200" b="1" dirty="0">
              <a:solidFill>
                <a:schemeClr val="bg1"/>
              </a:solidFill>
            </a:endParaRPr>
          </a:p>
        </p:txBody>
      </p:sp>
      <p:pic>
        <p:nvPicPr>
          <p:cNvPr id="1026" name="Picture 2" descr="C:\Users\jswanson\AppData\Local\Microsoft\Windows\Temporary Internet Files\Content.IE5\14TVZ1EH\MM90023624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16425" y="3238500"/>
            <a:ext cx="3111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swanson\AppData\Local\Microsoft\Windows\Temporary Internet Files\Content.IE5\MY1TGJSL\MC9003839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756" y="2220772"/>
            <a:ext cx="3447613" cy="279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2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533400"/>
            <a:ext cx="6421582" cy="5217535"/>
          </a:xfrm>
          <a:prstGeom prst="rect">
            <a:avLst/>
          </a:prstGeom>
        </p:spPr>
      </p:pic>
    </p:spTree>
    <p:extLst>
      <p:ext uri="{BB962C8B-B14F-4D97-AF65-F5344CB8AC3E}">
        <p14:creationId xmlns:p14="http://schemas.microsoft.com/office/powerpoint/2010/main" val="13127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509520" cy="1143000"/>
          </a:xfrm>
        </p:spPr>
        <p:txBody>
          <a:bodyPr/>
          <a:lstStyle/>
          <a:p>
            <a:r>
              <a:rPr lang="en-US" sz="7200" dirty="0" smtClean="0"/>
              <a:t>Time</a:t>
            </a:r>
            <a:br>
              <a:rPr lang="en-US" sz="7200" dirty="0" smtClean="0"/>
            </a:br>
            <a:r>
              <a:rPr lang="en-US" sz="7200" dirty="0" smtClean="0"/>
              <a:t>Place</a:t>
            </a:r>
            <a:br>
              <a:rPr lang="en-US" sz="7200" dirty="0" smtClean="0"/>
            </a:br>
            <a:r>
              <a:rPr lang="en-US" sz="7200" dirty="0" smtClean="0"/>
              <a:t>Path</a:t>
            </a:r>
            <a:br>
              <a:rPr lang="en-US" sz="7200" dirty="0" smtClean="0"/>
            </a:br>
            <a:r>
              <a:rPr lang="en-US" sz="7200" dirty="0" smtClean="0"/>
              <a:t>Pace</a:t>
            </a:r>
            <a:endParaRPr lang="en-US" sz="7200" dirty="0"/>
          </a:p>
        </p:txBody>
      </p:sp>
    </p:spTree>
    <p:extLst>
      <p:ext uri="{BB962C8B-B14F-4D97-AF65-F5344CB8AC3E}">
        <p14:creationId xmlns:p14="http://schemas.microsoft.com/office/powerpoint/2010/main" val="22206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79096" cy="1143000"/>
          </a:xfrm>
        </p:spPr>
        <p:txBody>
          <a:bodyPr/>
          <a:lstStyle/>
          <a:p>
            <a:r>
              <a:rPr lang="en-US" sz="3200" dirty="0" smtClean="0"/>
              <a:t>Customizing </a:t>
            </a:r>
            <a:br>
              <a:rPr lang="en-US" sz="3200" dirty="0" smtClean="0"/>
            </a:br>
            <a:r>
              <a:rPr lang="en-US" sz="3200" dirty="0" smtClean="0"/>
              <a:t>Professional Development</a:t>
            </a:r>
            <a:endParaRPr lang="en-US" sz="3200" dirty="0"/>
          </a:p>
        </p:txBody>
      </p:sp>
      <p:sp>
        <p:nvSpPr>
          <p:cNvPr id="3" name="Content Placeholder 2"/>
          <p:cNvSpPr>
            <a:spLocks noGrp="1"/>
          </p:cNvSpPr>
          <p:nvPr>
            <p:ph idx="1"/>
          </p:nvPr>
        </p:nvSpPr>
        <p:spPr>
          <a:xfrm>
            <a:off x="1219200" y="1828800"/>
            <a:ext cx="6779096" cy="3733800"/>
          </a:xfrm>
        </p:spPr>
        <p:txBody>
          <a:bodyPr/>
          <a:lstStyle/>
          <a:p>
            <a:pPr marL="514350" indent="-514350">
              <a:buFont typeface="+mj-lt"/>
              <a:buAutoNum type="arabicParenR"/>
            </a:pPr>
            <a:r>
              <a:rPr lang="en-US" b="1" dirty="0" smtClean="0">
                <a:solidFill>
                  <a:srgbClr val="00B050"/>
                </a:solidFill>
              </a:rPr>
              <a:t>Self Assessment</a:t>
            </a:r>
          </a:p>
          <a:p>
            <a:pPr marL="514350" indent="-514350">
              <a:buFont typeface="+mj-lt"/>
              <a:buAutoNum type="arabicParenR"/>
            </a:pPr>
            <a:r>
              <a:rPr lang="en-US" b="1" dirty="0" smtClean="0">
                <a:solidFill>
                  <a:srgbClr val="00B050"/>
                </a:solidFill>
              </a:rPr>
              <a:t>Goal Setting</a:t>
            </a:r>
          </a:p>
          <a:p>
            <a:pPr marL="514350" indent="-514350">
              <a:buFont typeface="+mj-lt"/>
              <a:buAutoNum type="arabicParenR"/>
            </a:pPr>
            <a:r>
              <a:rPr lang="en-US" b="1" dirty="0" smtClean="0">
                <a:solidFill>
                  <a:srgbClr val="00B050"/>
                </a:solidFill>
              </a:rPr>
              <a:t>Action Planning</a:t>
            </a:r>
          </a:p>
          <a:p>
            <a:pPr marL="514350" indent="-514350">
              <a:buFont typeface="+mj-lt"/>
              <a:buAutoNum type="arabicParenR"/>
            </a:pPr>
            <a:r>
              <a:rPr lang="en-US" b="1" dirty="0" smtClean="0">
                <a:solidFill>
                  <a:srgbClr val="00B050"/>
                </a:solidFill>
              </a:rPr>
              <a:t>Carrying Out the Plan</a:t>
            </a:r>
          </a:p>
          <a:p>
            <a:pPr marL="514350" indent="-514350">
              <a:buFont typeface="+mj-lt"/>
              <a:buAutoNum type="arabicParenR"/>
            </a:pPr>
            <a:r>
              <a:rPr lang="en-US" b="1" dirty="0" smtClean="0">
                <a:solidFill>
                  <a:srgbClr val="00B050"/>
                </a:solidFill>
              </a:rPr>
              <a:t>Reflection and Closure</a:t>
            </a:r>
          </a:p>
          <a:p>
            <a:pPr marL="514350" indent="-514350">
              <a:buFont typeface="+mj-lt"/>
              <a:buAutoNum type="arabicParenR"/>
            </a:pPr>
            <a:r>
              <a:rPr lang="en-US" b="1" dirty="0" smtClean="0">
                <a:solidFill>
                  <a:srgbClr val="00B050"/>
                </a:solidFill>
              </a:rPr>
              <a:t>Sharing Results</a:t>
            </a:r>
            <a:endParaRPr lang="en-US" b="1" dirty="0">
              <a:solidFill>
                <a:srgbClr val="00B050"/>
              </a:solidFill>
            </a:endParaRPr>
          </a:p>
        </p:txBody>
      </p:sp>
    </p:spTree>
    <p:extLst>
      <p:ext uri="{BB962C8B-B14F-4D97-AF65-F5344CB8AC3E}">
        <p14:creationId xmlns:p14="http://schemas.microsoft.com/office/powerpoint/2010/main" val="145639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t>Timelines</a:t>
            </a:r>
            <a:endParaRPr lang="en-US" sz="3600" u="sng" dirty="0"/>
          </a:p>
        </p:txBody>
      </p:sp>
      <p:sp>
        <p:nvSpPr>
          <p:cNvPr id="4" name="Content Placeholder 3"/>
          <p:cNvSpPr>
            <a:spLocks noGrp="1"/>
          </p:cNvSpPr>
          <p:nvPr>
            <p:ph sz="half" idx="1"/>
          </p:nvPr>
        </p:nvSpPr>
        <p:spPr>
          <a:xfrm>
            <a:off x="1219200" y="1066800"/>
            <a:ext cx="3380184" cy="4525963"/>
          </a:xfrm>
        </p:spPr>
        <p:txBody>
          <a:bodyPr/>
          <a:lstStyle/>
          <a:p>
            <a:pPr marL="0" indent="0">
              <a:buNone/>
            </a:pPr>
            <a:r>
              <a:rPr lang="en-US" sz="2400" b="1" dirty="0">
                <a:solidFill>
                  <a:srgbClr val="00B050"/>
                </a:solidFill>
              </a:rPr>
              <a:t>Self Assessment</a:t>
            </a:r>
          </a:p>
          <a:p>
            <a:pPr marL="0" indent="0">
              <a:buNone/>
            </a:pPr>
            <a:endParaRPr lang="en-US" sz="2400" b="1" dirty="0" smtClean="0">
              <a:solidFill>
                <a:srgbClr val="00B050"/>
              </a:solidFill>
            </a:endParaRPr>
          </a:p>
          <a:p>
            <a:pPr marL="0" indent="0">
              <a:buNone/>
            </a:pPr>
            <a:r>
              <a:rPr lang="en-US" sz="2400" b="1" dirty="0" smtClean="0">
                <a:solidFill>
                  <a:srgbClr val="00B050"/>
                </a:solidFill>
              </a:rPr>
              <a:t>Goal </a:t>
            </a:r>
            <a:r>
              <a:rPr lang="en-US" sz="2400" b="1" dirty="0">
                <a:solidFill>
                  <a:srgbClr val="00B050"/>
                </a:solidFill>
              </a:rPr>
              <a:t>Setting</a:t>
            </a:r>
          </a:p>
          <a:p>
            <a:pPr marL="0" indent="0">
              <a:buNone/>
            </a:pPr>
            <a:endParaRPr lang="en-US" sz="2400" b="1" dirty="0" smtClean="0">
              <a:solidFill>
                <a:srgbClr val="00B050"/>
              </a:solidFill>
            </a:endParaRPr>
          </a:p>
          <a:p>
            <a:pPr marL="0" indent="0">
              <a:buNone/>
            </a:pPr>
            <a:r>
              <a:rPr lang="en-US" sz="2400" b="1" dirty="0" smtClean="0">
                <a:solidFill>
                  <a:srgbClr val="00B050"/>
                </a:solidFill>
              </a:rPr>
              <a:t>Action </a:t>
            </a:r>
            <a:r>
              <a:rPr lang="en-US" sz="2400" b="1" dirty="0">
                <a:solidFill>
                  <a:srgbClr val="00B050"/>
                </a:solidFill>
              </a:rPr>
              <a:t>Planning</a:t>
            </a:r>
          </a:p>
          <a:p>
            <a:pPr marL="0" indent="0">
              <a:buNone/>
            </a:pPr>
            <a:endParaRPr lang="en-US" sz="2400" b="1" dirty="0" smtClean="0">
              <a:solidFill>
                <a:srgbClr val="00B050"/>
              </a:solidFill>
            </a:endParaRPr>
          </a:p>
          <a:p>
            <a:pPr marL="0" indent="0">
              <a:buNone/>
            </a:pPr>
            <a:r>
              <a:rPr lang="en-US" sz="2400" b="1" dirty="0" smtClean="0">
                <a:solidFill>
                  <a:srgbClr val="00B050"/>
                </a:solidFill>
              </a:rPr>
              <a:t>Carrying </a:t>
            </a:r>
            <a:r>
              <a:rPr lang="en-US" sz="2400" b="1" dirty="0">
                <a:solidFill>
                  <a:srgbClr val="00B050"/>
                </a:solidFill>
              </a:rPr>
              <a:t>Out the Plan</a:t>
            </a:r>
          </a:p>
          <a:p>
            <a:pPr marL="0" indent="0">
              <a:buNone/>
            </a:pPr>
            <a:endParaRPr lang="en-US" sz="2400" b="1" dirty="0" smtClean="0">
              <a:solidFill>
                <a:srgbClr val="00B050"/>
              </a:solidFill>
            </a:endParaRPr>
          </a:p>
          <a:p>
            <a:pPr marL="0" indent="0">
              <a:buNone/>
            </a:pPr>
            <a:r>
              <a:rPr lang="en-US" sz="2400" b="1" dirty="0" smtClean="0">
                <a:solidFill>
                  <a:srgbClr val="00B050"/>
                </a:solidFill>
              </a:rPr>
              <a:t>Reflection / </a:t>
            </a:r>
            <a:r>
              <a:rPr lang="en-US" sz="2400" b="1" dirty="0">
                <a:solidFill>
                  <a:srgbClr val="00B050"/>
                </a:solidFill>
              </a:rPr>
              <a:t>Closure</a:t>
            </a:r>
          </a:p>
          <a:p>
            <a:pPr marL="0" indent="0">
              <a:buNone/>
            </a:pPr>
            <a:endParaRPr lang="en-US" sz="2400" b="1" dirty="0" smtClean="0">
              <a:solidFill>
                <a:srgbClr val="00B050"/>
              </a:solidFill>
            </a:endParaRPr>
          </a:p>
          <a:p>
            <a:pPr marL="0" indent="0">
              <a:buNone/>
            </a:pPr>
            <a:r>
              <a:rPr lang="en-US" sz="2400" b="1" dirty="0" smtClean="0">
                <a:solidFill>
                  <a:srgbClr val="00B050"/>
                </a:solidFill>
              </a:rPr>
              <a:t>Sharing </a:t>
            </a:r>
            <a:r>
              <a:rPr lang="en-US" sz="2400" b="1" dirty="0">
                <a:solidFill>
                  <a:srgbClr val="00B050"/>
                </a:solidFill>
              </a:rPr>
              <a:t>Results</a:t>
            </a:r>
          </a:p>
          <a:p>
            <a:pPr marL="0" indent="0">
              <a:buNone/>
            </a:pPr>
            <a:endParaRPr lang="en-US" dirty="0"/>
          </a:p>
        </p:txBody>
      </p:sp>
      <p:sp>
        <p:nvSpPr>
          <p:cNvPr id="5" name="Content Placeholder 4"/>
          <p:cNvSpPr>
            <a:spLocks noGrp="1"/>
          </p:cNvSpPr>
          <p:nvPr>
            <p:ph sz="half" idx="2"/>
          </p:nvPr>
        </p:nvSpPr>
        <p:spPr>
          <a:xfrm>
            <a:off x="4495800" y="1066800"/>
            <a:ext cx="3657600" cy="4525963"/>
          </a:xfrm>
        </p:spPr>
        <p:txBody>
          <a:bodyPr/>
          <a:lstStyle/>
          <a:p>
            <a:pPr marL="0" indent="0">
              <a:buNone/>
            </a:pPr>
            <a:r>
              <a:rPr lang="en-US" sz="2400" b="1" dirty="0" smtClean="0">
                <a:solidFill>
                  <a:schemeClr val="tx2"/>
                </a:solidFill>
              </a:rPr>
              <a:t>By October 1</a:t>
            </a:r>
          </a:p>
          <a:p>
            <a:pPr marL="0" indent="0">
              <a:buNone/>
            </a:pPr>
            <a:endParaRPr lang="en-US" sz="2400" b="1" dirty="0" smtClean="0">
              <a:solidFill>
                <a:schemeClr val="tx2"/>
              </a:solidFill>
            </a:endParaRPr>
          </a:p>
          <a:p>
            <a:pPr marL="0" indent="0">
              <a:buNone/>
            </a:pPr>
            <a:r>
              <a:rPr lang="en-US" sz="2400" b="1" dirty="0" smtClean="0">
                <a:solidFill>
                  <a:schemeClr val="tx2"/>
                </a:solidFill>
              </a:rPr>
              <a:t>By October 11</a:t>
            </a:r>
          </a:p>
          <a:p>
            <a:pPr marL="0" indent="0">
              <a:buNone/>
            </a:pPr>
            <a:endParaRPr lang="en-US" sz="2400" b="1" dirty="0" smtClean="0">
              <a:solidFill>
                <a:schemeClr val="tx2"/>
              </a:solidFill>
            </a:endParaRPr>
          </a:p>
          <a:p>
            <a:pPr marL="0" indent="0">
              <a:buNone/>
            </a:pPr>
            <a:r>
              <a:rPr lang="en-US" sz="2400" b="1" dirty="0" smtClean="0">
                <a:solidFill>
                  <a:schemeClr val="tx2"/>
                </a:solidFill>
              </a:rPr>
              <a:t>By October 11</a:t>
            </a:r>
          </a:p>
          <a:p>
            <a:pPr marL="0" indent="0">
              <a:buNone/>
            </a:pPr>
            <a:endParaRPr lang="en-US" sz="2400" b="1" dirty="0" smtClean="0">
              <a:solidFill>
                <a:schemeClr val="tx2"/>
              </a:solidFill>
            </a:endParaRPr>
          </a:p>
          <a:p>
            <a:pPr marL="0" indent="0">
              <a:buNone/>
            </a:pPr>
            <a:r>
              <a:rPr lang="en-US" sz="2400" b="1" dirty="0" smtClean="0">
                <a:solidFill>
                  <a:schemeClr val="tx2"/>
                </a:solidFill>
              </a:rPr>
              <a:t>Discussion/Approval on October 25</a:t>
            </a:r>
          </a:p>
          <a:p>
            <a:pPr marL="0" indent="0">
              <a:buNone/>
            </a:pPr>
            <a:r>
              <a:rPr lang="en-US" sz="2400" b="1" dirty="0" smtClean="0">
                <a:solidFill>
                  <a:schemeClr val="tx2"/>
                </a:solidFill>
              </a:rPr>
              <a:t>By April 11</a:t>
            </a:r>
          </a:p>
          <a:p>
            <a:pPr marL="0" indent="0">
              <a:buNone/>
            </a:pPr>
            <a:endParaRPr lang="en-US" sz="2400" b="1" dirty="0" smtClean="0">
              <a:solidFill>
                <a:schemeClr val="tx2"/>
              </a:solidFill>
            </a:endParaRPr>
          </a:p>
          <a:p>
            <a:pPr marL="0" indent="0">
              <a:buNone/>
            </a:pPr>
            <a:r>
              <a:rPr lang="en-US" sz="2400" b="1" dirty="0" smtClean="0">
                <a:solidFill>
                  <a:schemeClr val="tx2"/>
                </a:solidFill>
              </a:rPr>
              <a:t>Presentations April 11</a:t>
            </a:r>
            <a:endParaRPr lang="en-US" sz="2400" b="1" dirty="0">
              <a:solidFill>
                <a:schemeClr val="tx2"/>
              </a:solidFill>
            </a:endParaRPr>
          </a:p>
        </p:txBody>
      </p:sp>
    </p:spTree>
    <p:extLst>
      <p:ext uri="{BB962C8B-B14F-4D97-AF65-F5344CB8AC3E}">
        <p14:creationId xmlns:p14="http://schemas.microsoft.com/office/powerpoint/2010/main" val="219806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a:t>
            </a:r>
            <a:endParaRPr lang="en-US" dirty="0"/>
          </a:p>
        </p:txBody>
      </p:sp>
      <p:sp>
        <p:nvSpPr>
          <p:cNvPr id="3" name="Content Placeholder 2"/>
          <p:cNvSpPr>
            <a:spLocks noGrp="1"/>
          </p:cNvSpPr>
          <p:nvPr>
            <p:ph idx="1"/>
          </p:nvPr>
        </p:nvSpPr>
        <p:spPr>
          <a:xfrm>
            <a:off x="838200" y="1447800"/>
            <a:ext cx="7620000" cy="3733800"/>
          </a:xfrm>
        </p:spPr>
        <p:txBody>
          <a:bodyPr/>
          <a:lstStyle/>
          <a:p>
            <a:pPr marL="514350" indent="-514350">
              <a:buFont typeface="+mj-lt"/>
              <a:buAutoNum type="arabicPeriod"/>
            </a:pPr>
            <a:r>
              <a:rPr lang="en-US" sz="2800" dirty="0" smtClean="0">
                <a:solidFill>
                  <a:srgbClr val="00B050"/>
                </a:solidFill>
              </a:rPr>
              <a:t>Related to your professional responsibilities, but not existing teaching duties commonly expected.</a:t>
            </a:r>
          </a:p>
          <a:p>
            <a:pPr marL="514350" indent="-514350">
              <a:buFont typeface="+mj-lt"/>
              <a:buAutoNum type="arabicPeriod"/>
            </a:pPr>
            <a:r>
              <a:rPr lang="en-US" sz="2800" dirty="0" smtClean="0">
                <a:solidFill>
                  <a:srgbClr val="00B050"/>
                </a:solidFill>
              </a:rPr>
              <a:t>Something important to you.</a:t>
            </a:r>
          </a:p>
          <a:p>
            <a:pPr marL="514350" indent="-514350">
              <a:buFont typeface="+mj-lt"/>
              <a:buAutoNum type="arabicPeriod"/>
            </a:pPr>
            <a:r>
              <a:rPr lang="en-US" sz="2800" dirty="0" smtClean="0">
                <a:solidFill>
                  <a:srgbClr val="00B050"/>
                </a:solidFill>
              </a:rPr>
              <a:t>Can be considered a project or action research.</a:t>
            </a:r>
          </a:p>
          <a:p>
            <a:pPr marL="514350" indent="-514350">
              <a:buFont typeface="+mj-lt"/>
              <a:buAutoNum type="arabicPeriod"/>
            </a:pPr>
            <a:r>
              <a:rPr lang="en-US" sz="2800" dirty="0" smtClean="0">
                <a:solidFill>
                  <a:srgbClr val="00B050"/>
                </a:solidFill>
              </a:rPr>
              <a:t>Progress can be documented.</a:t>
            </a:r>
            <a:endParaRPr lang="en-US" sz="2800" dirty="0">
              <a:solidFill>
                <a:srgbClr val="00B050"/>
              </a:solidFill>
            </a:endParaRPr>
          </a:p>
        </p:txBody>
      </p:sp>
    </p:spTree>
    <p:extLst>
      <p:ext uri="{BB962C8B-B14F-4D97-AF65-F5344CB8AC3E}">
        <p14:creationId xmlns:p14="http://schemas.microsoft.com/office/powerpoint/2010/main" val="39750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33400"/>
            <a:ext cx="7814320" cy="1143000"/>
          </a:xfrm>
        </p:spPr>
        <p:txBody>
          <a:bodyPr/>
          <a:lstStyle/>
          <a:p>
            <a:r>
              <a:rPr lang="en-US" sz="3200" b="1" i="1" u="sng" dirty="0" smtClean="0">
                <a:solidFill>
                  <a:srgbClr val="00B050"/>
                </a:solidFill>
              </a:rPr>
              <a:t>NEW learning related to good teaching.</a:t>
            </a:r>
            <a:r>
              <a:rPr lang="en-US" sz="2800" b="1" i="1" dirty="0" smtClean="0"/>
              <a:t/>
            </a:r>
            <a:br>
              <a:rPr lang="en-US" sz="2800" b="1" i="1" dirty="0" smtClean="0"/>
            </a:br>
            <a:r>
              <a:rPr lang="en-US" sz="2800" b="1" i="1" dirty="0" smtClean="0"/>
              <a:t/>
            </a:r>
            <a:br>
              <a:rPr lang="en-US" sz="2800" b="1" i="1" dirty="0" smtClean="0"/>
            </a:br>
            <a:r>
              <a:rPr lang="en-US" sz="2800" b="1" i="1" u="sng" dirty="0" smtClean="0"/>
              <a:t>Instructional</a:t>
            </a:r>
            <a:r>
              <a:rPr lang="en-US" sz="2800" b="1" i="1" dirty="0"/>
              <a:t/>
            </a:r>
            <a:br>
              <a:rPr lang="en-US" sz="2800" b="1" i="1" dirty="0"/>
            </a:br>
            <a:r>
              <a:rPr lang="en-US" sz="2800" b="1" i="1" dirty="0" smtClean="0"/>
              <a:t>one goal tied to one or more </a:t>
            </a:r>
            <a:br>
              <a:rPr lang="en-US" sz="2800" b="1" i="1" dirty="0" smtClean="0"/>
            </a:br>
            <a:r>
              <a:rPr lang="en-US" sz="2800" b="1" i="1" dirty="0" smtClean="0"/>
              <a:t>of the six district priorities </a:t>
            </a:r>
            <a:r>
              <a:rPr lang="en-US" sz="2800" b="1" i="1" dirty="0" smtClean="0">
                <a:solidFill>
                  <a:srgbClr val="00B050"/>
                </a:solidFill>
              </a:rPr>
              <a:t/>
            </a:r>
            <a:br>
              <a:rPr lang="en-US" sz="2800" b="1" i="1" dirty="0" smtClean="0">
                <a:solidFill>
                  <a:srgbClr val="00B050"/>
                </a:solidFill>
              </a:rPr>
            </a:br>
            <a:r>
              <a:rPr lang="en-US" sz="2800" b="1" i="1" dirty="0" smtClean="0"/>
              <a:t>to improve instruction</a:t>
            </a:r>
            <a:br>
              <a:rPr lang="en-US" sz="2800" b="1" i="1" dirty="0" smtClean="0"/>
            </a:br>
            <a:r>
              <a:rPr lang="en-US" sz="2800" b="1" i="1" dirty="0">
                <a:solidFill>
                  <a:srgbClr val="00B050"/>
                </a:solidFill>
              </a:rPr>
              <a:t>(Framework for Teaching)</a:t>
            </a:r>
            <a:r>
              <a:rPr lang="en-US" sz="2800" b="1" i="1" dirty="0" smtClean="0"/>
              <a:t/>
            </a:r>
            <a:br>
              <a:rPr lang="en-US" sz="2800" b="1" i="1" dirty="0" smtClean="0"/>
            </a:br>
            <a:r>
              <a:rPr lang="en-US" sz="2800" b="1" i="1" dirty="0" smtClean="0"/>
              <a:t/>
            </a:r>
            <a:br>
              <a:rPr lang="en-US" sz="2800" b="1" i="1" dirty="0" smtClean="0"/>
            </a:br>
            <a:r>
              <a:rPr lang="en-US" sz="2800" b="1" i="1" u="sng" dirty="0" smtClean="0"/>
              <a:t>Exploratory</a:t>
            </a:r>
            <a:r>
              <a:rPr lang="en-US" sz="2800" b="1" i="1" dirty="0"/>
              <a:t/>
            </a:r>
            <a:br>
              <a:rPr lang="en-US" sz="2800" b="1" i="1" dirty="0"/>
            </a:br>
            <a:r>
              <a:rPr lang="en-US" sz="2800" b="1" i="1" dirty="0" smtClean="0"/>
              <a:t>one goal tied to your professional interest in research-based educational innovations </a:t>
            </a:r>
            <a:r>
              <a:rPr lang="en-US" sz="2800" b="1" i="1" dirty="0">
                <a:solidFill>
                  <a:srgbClr val="00B050"/>
                </a:solidFill>
              </a:rPr>
              <a:t>(</a:t>
            </a:r>
            <a:r>
              <a:rPr lang="en-US" sz="2800" b="1" i="1" dirty="0" smtClean="0">
                <a:solidFill>
                  <a:srgbClr val="00B050"/>
                </a:solidFill>
              </a:rPr>
              <a:t>Framework for Teaching)</a:t>
            </a:r>
            <a:endParaRPr lang="en-US" sz="2800" b="1" i="1" dirty="0">
              <a:solidFill>
                <a:srgbClr val="00B050"/>
              </a:solidFill>
            </a:endParaRPr>
          </a:p>
        </p:txBody>
      </p:sp>
    </p:spTree>
    <p:extLst>
      <p:ext uri="{BB962C8B-B14F-4D97-AF65-F5344CB8AC3E}">
        <p14:creationId xmlns:p14="http://schemas.microsoft.com/office/powerpoint/2010/main" val="295115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779096" cy="1143000"/>
          </a:xfrm>
        </p:spPr>
        <p:txBody>
          <a:bodyPr/>
          <a:lstStyle/>
          <a:p>
            <a:r>
              <a:rPr lang="en-US" dirty="0" smtClean="0"/>
              <a:t>District Priorities</a:t>
            </a:r>
            <a:endParaRPr lang="en-US" dirty="0"/>
          </a:p>
        </p:txBody>
      </p:sp>
      <p:sp>
        <p:nvSpPr>
          <p:cNvPr id="3" name="Content Placeholder 2"/>
          <p:cNvSpPr>
            <a:spLocks noGrp="1"/>
          </p:cNvSpPr>
          <p:nvPr>
            <p:ph idx="1"/>
          </p:nvPr>
        </p:nvSpPr>
        <p:spPr>
          <a:xfrm>
            <a:off x="685800" y="2095500"/>
            <a:ext cx="8229600" cy="2971800"/>
          </a:xfrm>
        </p:spPr>
        <p:txBody>
          <a:bodyPr/>
          <a:lstStyle/>
          <a:p>
            <a:r>
              <a:rPr lang="en-US" sz="2400" dirty="0" smtClean="0">
                <a:solidFill>
                  <a:schemeClr val="tx2"/>
                </a:solidFill>
              </a:rPr>
              <a:t>2a  Creating an Environment of Respect and Rapport</a:t>
            </a:r>
          </a:p>
          <a:p>
            <a:r>
              <a:rPr lang="en-US" sz="2400" dirty="0" smtClean="0">
                <a:solidFill>
                  <a:schemeClr val="tx2"/>
                </a:solidFill>
              </a:rPr>
              <a:t>2b  Establishing a Culture for Learning</a:t>
            </a:r>
          </a:p>
          <a:p>
            <a:r>
              <a:rPr lang="en-US" sz="2400" dirty="0" smtClean="0">
                <a:solidFill>
                  <a:schemeClr val="tx2"/>
                </a:solidFill>
              </a:rPr>
              <a:t>2c  Managing Classroom Procedures</a:t>
            </a:r>
          </a:p>
          <a:p>
            <a:r>
              <a:rPr lang="en-US" sz="2400" dirty="0" smtClean="0">
                <a:solidFill>
                  <a:schemeClr val="tx2"/>
                </a:solidFill>
              </a:rPr>
              <a:t>3a  Communicating With Students</a:t>
            </a:r>
          </a:p>
          <a:p>
            <a:r>
              <a:rPr lang="en-US" sz="2400" dirty="0" smtClean="0">
                <a:solidFill>
                  <a:schemeClr val="tx2"/>
                </a:solidFill>
              </a:rPr>
              <a:t>3c  Engaging Students in Learning</a:t>
            </a:r>
          </a:p>
          <a:p>
            <a:r>
              <a:rPr lang="en-US" sz="2400" dirty="0" smtClean="0">
                <a:solidFill>
                  <a:schemeClr val="tx2"/>
                </a:solidFill>
              </a:rPr>
              <a:t>4c  Communicating with Families</a:t>
            </a:r>
            <a:endParaRPr lang="en-US" sz="2400" dirty="0">
              <a:solidFill>
                <a:schemeClr val="tx2"/>
              </a:solidFill>
            </a:endParaRPr>
          </a:p>
        </p:txBody>
      </p:sp>
      <p:pic>
        <p:nvPicPr>
          <p:cNvPr id="1026" name="Picture 2" descr="C:\Program Files\Microsoft Office\MEDIA\CAGCAT10\j029384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505200"/>
            <a:ext cx="217392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CL - Wild West 2013">
  <a:themeElements>
    <a:clrScheme name="TIETheme2">
      <a:dk1>
        <a:sysClr val="windowText" lastClr="000000"/>
      </a:dk1>
      <a:lt1>
        <a:sysClr val="window" lastClr="FFFFFF"/>
      </a:lt1>
      <a:dk2>
        <a:srgbClr val="0070C0"/>
      </a:dk2>
      <a:lt2>
        <a:srgbClr val="C6E7FC"/>
      </a:lt2>
      <a:accent1>
        <a:srgbClr val="31B6FD"/>
      </a:accent1>
      <a:accent2>
        <a:srgbClr val="4584D3"/>
      </a:accent2>
      <a:accent3>
        <a:srgbClr val="7B9C1D"/>
      </a:accent3>
      <a:accent4>
        <a:srgbClr val="DBEEA7"/>
      </a:accent4>
      <a:accent5>
        <a:srgbClr val="FFC000"/>
      </a:accent5>
      <a:accent6>
        <a:srgbClr val="000000"/>
      </a:accent6>
      <a:hlink>
        <a:srgbClr val="0080FF"/>
      </a:hlink>
      <a:folHlink>
        <a:srgbClr val="5EAEFF"/>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6886</TotalTime>
  <Words>517</Words>
  <Application>Microsoft Office PowerPoint</Application>
  <PresentationFormat>On-screen Show (4:3)</PresentationFormat>
  <Paragraphs>126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MCL - Wild West 2013</vt:lpstr>
      <vt:lpstr>Customizing Professional Development  Wall School District 51-5  </vt:lpstr>
      <vt:lpstr>PowerPoint Presentation</vt:lpstr>
      <vt:lpstr>PowerPoint Presentation</vt:lpstr>
      <vt:lpstr>Time Place Path Pace</vt:lpstr>
      <vt:lpstr>Customizing  Professional Development</vt:lpstr>
      <vt:lpstr>Timelines</vt:lpstr>
      <vt:lpstr>Goal Setting</vt:lpstr>
      <vt:lpstr>NEW learning related to good teaching.  Instructional one goal tied to one or more  of the six district priorities  to improve instruction (Framework for Teaching)  Exploratory one goal tied to your professional interest in research-based educational innovations (Framework for Teaching)</vt:lpstr>
      <vt:lpstr>District Priorities</vt:lpstr>
      <vt:lpstr>Two Goals</vt:lpstr>
      <vt:lpstr>Celebration of Professional Learning</vt:lpstr>
      <vt:lpstr>Reflection </vt:lpstr>
      <vt:lpstr>PowerPoint Presentation</vt:lpstr>
      <vt:lpstr>Samra’s Experience</vt:lpstr>
      <vt:lpstr>Live Binders</vt:lpstr>
      <vt:lpstr>PowerPoint Presentation</vt:lpstr>
      <vt:lpstr>PowerPoint Presentation</vt:lpstr>
      <vt:lpstr>What was the most challenging part of the customized PD process for you?</vt:lpstr>
      <vt:lpstr>What was the most beneficial part of the customized PD process for you?</vt:lpstr>
      <vt:lpstr>In what ways could you transfer your experience with customized learning to your students?</vt:lpstr>
      <vt:lpstr>How do you think the customized PD process affected the culture and relationships within the district?</vt:lpstr>
      <vt:lpstr>How could the process for customized PD be improved for next year?</vt:lpstr>
      <vt:lpstr>PowerPoint Presentation</vt:lpstr>
      <vt:lpstr>Questions and Comments?</vt:lpstr>
    </vt:vector>
  </TitlesOfParts>
  <Company>bhssc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Technical Services</dc:creator>
  <cp:lastModifiedBy>John Swanson</cp:lastModifiedBy>
  <cp:revision>125</cp:revision>
  <cp:lastPrinted>2013-06-03T16:49:39Z</cp:lastPrinted>
  <dcterms:created xsi:type="dcterms:W3CDTF">2013-06-05T14:56:14Z</dcterms:created>
  <dcterms:modified xsi:type="dcterms:W3CDTF">2014-08-08T01:30:17Z</dcterms:modified>
</cp:coreProperties>
</file>