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ppt/notesSlides/notesSlide10.xml" ContentType="application/vnd.openxmlformats-officedocument.presentationml.notesSlide+xml"/>
  <Override PartName="/ppt/embeddings/oleObject4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482" r:id="rId3"/>
    <p:sldId id="483" r:id="rId4"/>
    <p:sldId id="528" r:id="rId5"/>
    <p:sldId id="530" r:id="rId6"/>
    <p:sldId id="531" r:id="rId7"/>
    <p:sldId id="575" r:id="rId8"/>
    <p:sldId id="576" r:id="rId9"/>
    <p:sldId id="577" r:id="rId10"/>
    <p:sldId id="578" r:id="rId11"/>
    <p:sldId id="276" r:id="rId12"/>
    <p:sldId id="502" r:id="rId13"/>
    <p:sldId id="420" r:id="rId14"/>
    <p:sldId id="572" r:id="rId15"/>
    <p:sldId id="337" r:id="rId16"/>
    <p:sldId id="421" r:id="rId17"/>
    <p:sldId id="504" r:id="rId18"/>
    <p:sldId id="505" r:id="rId19"/>
    <p:sldId id="506" r:id="rId20"/>
    <p:sldId id="507" r:id="rId21"/>
    <p:sldId id="570" r:id="rId22"/>
    <p:sldId id="508" r:id="rId23"/>
    <p:sldId id="515" r:id="rId24"/>
    <p:sldId id="583" r:id="rId25"/>
    <p:sldId id="581" r:id="rId26"/>
    <p:sldId id="580" r:id="rId27"/>
    <p:sldId id="569" r:id="rId28"/>
    <p:sldId id="513" r:id="rId29"/>
    <p:sldId id="451" r:id="rId30"/>
    <p:sldId id="459" r:id="rId31"/>
    <p:sldId id="350" r:id="rId32"/>
    <p:sldId id="465" r:id="rId33"/>
    <p:sldId id="584" r:id="rId34"/>
    <p:sldId id="585" r:id="rId35"/>
    <p:sldId id="586" r:id="rId36"/>
    <p:sldId id="466" r:id="rId37"/>
    <p:sldId id="467" r:id="rId38"/>
    <p:sldId id="574" r:id="rId39"/>
    <p:sldId id="573" r:id="rId40"/>
    <p:sldId id="471" r:id="rId41"/>
    <p:sldId id="579" r:id="rId42"/>
    <p:sldId id="271" r:id="rId43"/>
    <p:sldId id="582" r:id="rId44"/>
    <p:sldId id="568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FFCC66"/>
    <a:srgbClr val="66FFFF"/>
    <a:srgbClr val="1B1A30"/>
    <a:srgbClr val="692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69" autoAdjust="0"/>
    <p:restoredTop sz="94215" autoAdjust="0"/>
  </p:normalViewPr>
  <p:slideViewPr>
    <p:cSldViewPr>
      <p:cViewPr>
        <p:scale>
          <a:sx n="75" d="100"/>
          <a:sy n="75" d="100"/>
        </p:scale>
        <p:origin x="-64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0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24A15-26E6-47CA-B18D-C068D345E214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0DBE26B-8E94-4A35-ADE9-B6EACBBE7EC0}">
      <dgm:prSet phldrT="[Text]"/>
      <dgm:spPr/>
      <dgm:t>
        <a:bodyPr/>
        <a:lstStyle/>
        <a:p>
          <a:r>
            <a:rPr lang="en-US" dirty="0">
              <a:latin typeface="Braggadocio"/>
              <a:cs typeface="Braggadocio"/>
            </a:rPr>
            <a:t>S</a:t>
          </a:r>
        </a:p>
      </dgm:t>
    </dgm:pt>
    <dgm:pt modelId="{A68CC637-8B1B-49AE-8723-C791DDAC5C96}" type="parTrans" cxnId="{48878A7E-D087-4FE1-918B-DB58439B38CA}">
      <dgm:prSet/>
      <dgm:spPr/>
      <dgm:t>
        <a:bodyPr/>
        <a:lstStyle/>
        <a:p>
          <a:endParaRPr lang="en-US"/>
        </a:p>
      </dgm:t>
    </dgm:pt>
    <dgm:pt modelId="{F014E94B-FC0B-46A1-908D-38E1A2F0297E}" type="sibTrans" cxnId="{48878A7E-D087-4FE1-918B-DB58439B38CA}">
      <dgm:prSet/>
      <dgm:spPr/>
      <dgm:t>
        <a:bodyPr/>
        <a:lstStyle/>
        <a:p>
          <a:endParaRPr lang="en-US"/>
        </a:p>
      </dgm:t>
    </dgm:pt>
    <dgm:pt modelId="{4D0E1384-304C-4A30-979A-72CBA71F533D}">
      <dgm:prSet phldrT="[Text]" custT="1"/>
      <dgm:spPr/>
      <dgm:t>
        <a:bodyPr anchor="t"/>
        <a:lstStyle/>
        <a:p>
          <a:r>
            <a:rPr lang="en-US" sz="1800" b="1" u="sng" dirty="0" smtClean="0">
              <a:latin typeface="Arial Narrow"/>
              <a:cs typeface="Arial Narrow"/>
            </a:rPr>
            <a:t>Specific</a:t>
          </a:r>
        </a:p>
        <a:p>
          <a:r>
            <a:rPr lang="en-US" sz="1600" b="1" dirty="0" smtClean="0">
              <a:latin typeface="Arial Narrow"/>
              <a:cs typeface="Arial Narrow"/>
            </a:rPr>
            <a:t>The </a:t>
          </a:r>
          <a:r>
            <a:rPr lang="en-US" sz="1600" b="1" dirty="0">
              <a:latin typeface="Arial Narrow"/>
              <a:cs typeface="Arial Narrow"/>
            </a:rPr>
            <a:t>goal </a:t>
          </a:r>
          <a:r>
            <a:rPr lang="en-US" sz="1600" b="1" dirty="0" smtClean="0">
              <a:latin typeface="Arial Narrow"/>
              <a:cs typeface="Arial Narrow"/>
            </a:rPr>
            <a:t>addresses  student needs within the content.</a:t>
          </a:r>
          <a:endParaRPr lang="en-US" sz="1600" b="1" dirty="0">
            <a:latin typeface="Arial Narrow"/>
            <a:cs typeface="Arial Narrow"/>
          </a:endParaRPr>
        </a:p>
      </dgm:t>
    </dgm:pt>
    <dgm:pt modelId="{9E8DE63F-AC54-46EC-83EC-959DD4905660}" type="parTrans" cxnId="{420AF0D6-434F-497C-B29C-906F6E43358A}">
      <dgm:prSet/>
      <dgm:spPr/>
      <dgm:t>
        <a:bodyPr/>
        <a:lstStyle/>
        <a:p>
          <a:endParaRPr lang="en-US"/>
        </a:p>
      </dgm:t>
    </dgm:pt>
    <dgm:pt modelId="{FE2522EC-F1A5-407A-94B5-59D595124D3C}" type="sibTrans" cxnId="{420AF0D6-434F-497C-B29C-906F6E43358A}">
      <dgm:prSet/>
      <dgm:spPr/>
      <dgm:t>
        <a:bodyPr/>
        <a:lstStyle/>
        <a:p>
          <a:endParaRPr lang="en-US"/>
        </a:p>
      </dgm:t>
    </dgm:pt>
    <dgm:pt modelId="{5379D8CE-552B-437F-BB68-611EAA3F6B75}">
      <dgm:prSet phldrT="[Text]"/>
      <dgm:spPr/>
      <dgm:t>
        <a:bodyPr/>
        <a:lstStyle/>
        <a:p>
          <a:r>
            <a:rPr lang="en-US" dirty="0">
              <a:latin typeface="Braggadocio"/>
              <a:cs typeface="Braggadocio"/>
            </a:rPr>
            <a:t>M</a:t>
          </a:r>
        </a:p>
      </dgm:t>
    </dgm:pt>
    <dgm:pt modelId="{667A296A-5FF6-4D06-8697-9D42FD4E54AB}" type="parTrans" cxnId="{B59862BB-69B8-4A1C-B4C2-652D3D553B5D}">
      <dgm:prSet/>
      <dgm:spPr/>
      <dgm:t>
        <a:bodyPr/>
        <a:lstStyle/>
        <a:p>
          <a:endParaRPr lang="en-US"/>
        </a:p>
      </dgm:t>
    </dgm:pt>
    <dgm:pt modelId="{0F2A9C8A-0698-4C49-BCDA-85D7D21EE546}" type="sibTrans" cxnId="{B59862BB-69B8-4A1C-B4C2-652D3D553B5D}">
      <dgm:prSet/>
      <dgm:spPr/>
      <dgm:t>
        <a:bodyPr/>
        <a:lstStyle/>
        <a:p>
          <a:endParaRPr lang="en-US"/>
        </a:p>
      </dgm:t>
    </dgm:pt>
    <dgm:pt modelId="{5675B5E7-B7E5-4FD0-9912-1D6A2EEB1923}">
      <dgm:prSet phldrT="[Text]" custT="1"/>
      <dgm:spPr/>
      <dgm:t>
        <a:bodyPr anchor="t"/>
        <a:lstStyle/>
        <a:p>
          <a:r>
            <a:rPr lang="en-US" sz="1800" b="1" u="sng" dirty="0" smtClean="0">
              <a:latin typeface="Arial Narrow"/>
              <a:cs typeface="Arial Narrow"/>
            </a:rPr>
            <a:t>Measurable</a:t>
          </a:r>
          <a:r>
            <a:rPr lang="en-US" sz="1600" b="1" dirty="0" smtClean="0">
              <a:latin typeface="Arial Narrow"/>
              <a:cs typeface="Arial Narrow"/>
            </a:rPr>
            <a:t> </a:t>
          </a:r>
          <a:r>
            <a:rPr lang="en-US" sz="1600" b="1" dirty="0">
              <a:latin typeface="Arial Narrow"/>
              <a:cs typeface="Arial Narrow"/>
            </a:rPr>
            <a:t>An appropriate instrument or measure is selected to assess the </a:t>
          </a:r>
          <a:r>
            <a:rPr lang="en-US" sz="1600" b="1" dirty="0" smtClean="0">
              <a:latin typeface="Arial Narrow"/>
              <a:cs typeface="Arial Narrow"/>
            </a:rPr>
            <a:t>goal.</a:t>
          </a:r>
          <a:endParaRPr lang="en-US" sz="1600" b="1" dirty="0">
            <a:latin typeface="Arial Narrow"/>
            <a:cs typeface="Arial Narrow"/>
          </a:endParaRPr>
        </a:p>
      </dgm:t>
    </dgm:pt>
    <dgm:pt modelId="{117A3C98-2EA9-42EF-BC32-4326EC1CEA73}" type="parTrans" cxnId="{22FB2664-9D7E-4B74-9587-6B830D49B324}">
      <dgm:prSet/>
      <dgm:spPr/>
      <dgm:t>
        <a:bodyPr/>
        <a:lstStyle/>
        <a:p>
          <a:endParaRPr lang="en-US"/>
        </a:p>
      </dgm:t>
    </dgm:pt>
    <dgm:pt modelId="{47E81B5C-137F-4925-9E11-0A4E6D443884}" type="sibTrans" cxnId="{22FB2664-9D7E-4B74-9587-6B830D49B324}">
      <dgm:prSet/>
      <dgm:spPr/>
      <dgm:t>
        <a:bodyPr/>
        <a:lstStyle/>
        <a:p>
          <a:endParaRPr lang="en-US"/>
        </a:p>
      </dgm:t>
    </dgm:pt>
    <dgm:pt modelId="{9B1B8AD2-FE9C-477A-AF30-AB7ED45D3332}">
      <dgm:prSet phldrT="[Text]"/>
      <dgm:spPr/>
      <dgm:t>
        <a:bodyPr/>
        <a:lstStyle/>
        <a:p>
          <a:r>
            <a:rPr lang="en-US" dirty="0">
              <a:latin typeface="Braggadocio"/>
              <a:cs typeface="Braggadocio"/>
            </a:rPr>
            <a:t>A</a:t>
          </a:r>
        </a:p>
      </dgm:t>
    </dgm:pt>
    <dgm:pt modelId="{17195745-B09D-4E7C-AA18-19628BEC42CC}" type="parTrans" cxnId="{76770806-A9F6-4FE1-9F7D-7CFBC932964D}">
      <dgm:prSet/>
      <dgm:spPr/>
      <dgm:t>
        <a:bodyPr/>
        <a:lstStyle/>
        <a:p>
          <a:endParaRPr lang="en-US"/>
        </a:p>
      </dgm:t>
    </dgm:pt>
    <dgm:pt modelId="{95B4296A-5CB2-4202-B88B-D89CD650D286}" type="sibTrans" cxnId="{76770806-A9F6-4FE1-9F7D-7CFBC932964D}">
      <dgm:prSet/>
      <dgm:spPr/>
      <dgm:t>
        <a:bodyPr/>
        <a:lstStyle/>
        <a:p>
          <a:endParaRPr lang="en-US"/>
        </a:p>
      </dgm:t>
    </dgm:pt>
    <dgm:pt modelId="{DF96D67C-7095-4A27-A620-668F7BF59B7B}">
      <dgm:prSet phldrT="[Text]" custT="1"/>
      <dgm:spPr/>
      <dgm:t>
        <a:bodyPr anchor="t"/>
        <a:lstStyle/>
        <a:p>
          <a:r>
            <a:rPr lang="en-US" sz="1800" b="1" u="sng" dirty="0" smtClean="0">
              <a:latin typeface="Arial Narrow"/>
              <a:cs typeface="Arial Narrow"/>
            </a:rPr>
            <a:t>Appropriate</a:t>
          </a:r>
          <a:endParaRPr lang="en-US" sz="2000" b="1" u="sng" dirty="0" smtClean="0">
            <a:latin typeface="Arial Narrow"/>
            <a:cs typeface="Arial Narrow"/>
          </a:endParaRPr>
        </a:p>
        <a:p>
          <a:r>
            <a:rPr lang="en-US" sz="1600" b="1" dirty="0" smtClean="0">
              <a:latin typeface="Arial Narrow"/>
              <a:cs typeface="Arial Narrow"/>
            </a:rPr>
            <a:t>The </a:t>
          </a:r>
          <a:r>
            <a:rPr lang="en-US" sz="1600" b="1" dirty="0">
              <a:latin typeface="Arial Narrow"/>
              <a:cs typeface="Arial Narrow"/>
            </a:rPr>
            <a:t>goal </a:t>
          </a:r>
          <a:r>
            <a:rPr lang="en-US" sz="1600" b="1" dirty="0" smtClean="0">
              <a:latin typeface="Arial Narrow"/>
              <a:cs typeface="Arial Narrow"/>
            </a:rPr>
            <a:t>is </a:t>
          </a:r>
          <a:r>
            <a:rPr lang="en-US" sz="1600" b="1" dirty="0" smtClean="0">
              <a:solidFill>
                <a:schemeClr val="tx1"/>
              </a:solidFill>
              <a:latin typeface="Arial Narrow"/>
              <a:cs typeface="Arial Narrow"/>
            </a:rPr>
            <a:t>standards-based, needs-focused</a:t>
          </a:r>
          <a:r>
            <a:rPr lang="en-US" sz="1600" b="1" dirty="0" smtClean="0">
              <a:latin typeface="Arial Narrow"/>
              <a:cs typeface="Arial Narrow"/>
            </a:rPr>
            <a:t> (and directly addresses all students)</a:t>
          </a:r>
          <a:endParaRPr lang="en-US" sz="1600" b="1" dirty="0">
            <a:latin typeface="Arial Narrow"/>
            <a:cs typeface="Arial Narrow"/>
          </a:endParaRPr>
        </a:p>
      </dgm:t>
    </dgm:pt>
    <dgm:pt modelId="{FEBACC2F-EEF5-4F07-8B14-2E22A1C615A5}" type="parTrans" cxnId="{7C2A6A0F-E48D-440F-A546-B266269E2474}">
      <dgm:prSet/>
      <dgm:spPr/>
      <dgm:t>
        <a:bodyPr/>
        <a:lstStyle/>
        <a:p>
          <a:endParaRPr lang="en-US"/>
        </a:p>
      </dgm:t>
    </dgm:pt>
    <dgm:pt modelId="{C13201D3-BD54-494F-A3DD-AC4C03BAE9EF}" type="sibTrans" cxnId="{7C2A6A0F-E48D-440F-A546-B266269E2474}">
      <dgm:prSet/>
      <dgm:spPr/>
      <dgm:t>
        <a:bodyPr/>
        <a:lstStyle/>
        <a:p>
          <a:endParaRPr lang="en-US"/>
        </a:p>
      </dgm:t>
    </dgm:pt>
    <dgm:pt modelId="{9BEC7191-4C0A-42EF-A31B-AA0091526184}">
      <dgm:prSet phldrT="[Text]"/>
      <dgm:spPr/>
      <dgm:t>
        <a:bodyPr/>
        <a:lstStyle/>
        <a:p>
          <a:r>
            <a:rPr lang="en-US" dirty="0">
              <a:latin typeface="Braggadocio"/>
              <a:cs typeface="Braggadocio"/>
            </a:rPr>
            <a:t>R</a:t>
          </a:r>
        </a:p>
      </dgm:t>
    </dgm:pt>
    <dgm:pt modelId="{DFA2942F-7F0B-43AF-8F45-167CE18926A9}" type="parTrans" cxnId="{BB9F94C7-50AB-4D78-A3B7-F3D9C5F0B97C}">
      <dgm:prSet/>
      <dgm:spPr/>
      <dgm:t>
        <a:bodyPr/>
        <a:lstStyle/>
        <a:p>
          <a:endParaRPr lang="en-US"/>
        </a:p>
      </dgm:t>
    </dgm:pt>
    <dgm:pt modelId="{6CA3D284-22B9-495C-80DB-51A19D312633}" type="sibTrans" cxnId="{BB9F94C7-50AB-4D78-A3B7-F3D9C5F0B97C}">
      <dgm:prSet/>
      <dgm:spPr/>
      <dgm:t>
        <a:bodyPr/>
        <a:lstStyle/>
        <a:p>
          <a:endParaRPr lang="en-US"/>
        </a:p>
      </dgm:t>
    </dgm:pt>
    <dgm:pt modelId="{E03CF622-4F0C-4761-BDF2-3984D415087A}">
      <dgm:prSet phldrT="[Text]"/>
      <dgm:spPr/>
      <dgm:t>
        <a:bodyPr/>
        <a:lstStyle/>
        <a:p>
          <a:r>
            <a:rPr lang="en-US" dirty="0">
              <a:latin typeface="Braggadocio"/>
              <a:cs typeface="Braggadocio"/>
            </a:rPr>
            <a:t>T</a:t>
          </a:r>
        </a:p>
      </dgm:t>
    </dgm:pt>
    <dgm:pt modelId="{0E871C5B-BBEC-4ED8-A551-09CEF79D8ABA}" type="parTrans" cxnId="{34C6FFB5-EA30-445E-8D20-96EAD9CC0E30}">
      <dgm:prSet/>
      <dgm:spPr/>
      <dgm:t>
        <a:bodyPr/>
        <a:lstStyle/>
        <a:p>
          <a:endParaRPr lang="en-US"/>
        </a:p>
      </dgm:t>
    </dgm:pt>
    <dgm:pt modelId="{3BC18CB6-C04D-4BB9-8411-179D6EA41579}" type="sibTrans" cxnId="{34C6FFB5-EA30-445E-8D20-96EAD9CC0E30}">
      <dgm:prSet/>
      <dgm:spPr/>
      <dgm:t>
        <a:bodyPr/>
        <a:lstStyle/>
        <a:p>
          <a:endParaRPr lang="en-US"/>
        </a:p>
      </dgm:t>
    </dgm:pt>
    <dgm:pt modelId="{A4F7A8BF-5FCD-40D0-A014-04E4A6B75145}">
      <dgm:prSet phldrT="[Text]" custT="1"/>
      <dgm:spPr/>
      <dgm:t>
        <a:bodyPr anchor="t"/>
        <a:lstStyle/>
        <a:p>
          <a:r>
            <a:rPr lang="en-US" sz="1800" b="1" u="sng" dirty="0" smtClean="0">
              <a:latin typeface="Arial Narrow"/>
              <a:cs typeface="Arial Narrow"/>
            </a:rPr>
            <a:t>Realistic &amp; Rigorous</a:t>
          </a:r>
        </a:p>
        <a:p>
          <a:r>
            <a:rPr lang="en-US" sz="1600" b="1" dirty="0" smtClean="0">
              <a:latin typeface="Arial Narrow"/>
              <a:cs typeface="Arial Narrow"/>
            </a:rPr>
            <a:t>The </a:t>
          </a:r>
          <a:r>
            <a:rPr lang="en-US" sz="1600" b="1" dirty="0">
              <a:latin typeface="Arial Narrow"/>
              <a:cs typeface="Arial Narrow"/>
            </a:rPr>
            <a:t>goal is </a:t>
          </a:r>
          <a:r>
            <a:rPr lang="en-US" sz="1600" b="1" dirty="0" smtClean="0">
              <a:latin typeface="Arial Narrow"/>
              <a:cs typeface="Arial Narrow"/>
            </a:rPr>
            <a:t>attainable and stretches student learning.</a:t>
          </a:r>
          <a:endParaRPr lang="en-US" sz="1600" b="1" dirty="0">
            <a:latin typeface="Arial Narrow"/>
            <a:cs typeface="Arial Narrow"/>
          </a:endParaRPr>
        </a:p>
      </dgm:t>
    </dgm:pt>
    <dgm:pt modelId="{E0DD5841-50D3-49F9-9EE6-57411BC68F61}" type="parTrans" cxnId="{29B5F3E1-EE51-466F-A666-BA4F2AB7401D}">
      <dgm:prSet/>
      <dgm:spPr/>
      <dgm:t>
        <a:bodyPr/>
        <a:lstStyle/>
        <a:p>
          <a:endParaRPr lang="en-US"/>
        </a:p>
      </dgm:t>
    </dgm:pt>
    <dgm:pt modelId="{5511FAC6-E52D-446B-BBB8-61948D04237A}" type="sibTrans" cxnId="{29B5F3E1-EE51-466F-A666-BA4F2AB7401D}">
      <dgm:prSet/>
      <dgm:spPr/>
      <dgm:t>
        <a:bodyPr/>
        <a:lstStyle/>
        <a:p>
          <a:endParaRPr lang="en-US"/>
        </a:p>
      </dgm:t>
    </dgm:pt>
    <dgm:pt modelId="{E366BD9F-8A2C-4B8E-B71D-9A29EE70D655}">
      <dgm:prSet phldrT="[Text]" custT="1"/>
      <dgm:spPr/>
      <dgm:t>
        <a:bodyPr anchor="t"/>
        <a:lstStyle/>
        <a:p>
          <a:r>
            <a:rPr lang="en-US" sz="1800" b="1" u="sng" dirty="0">
              <a:latin typeface="Arial Narrow"/>
              <a:cs typeface="Arial Narrow"/>
            </a:rPr>
            <a:t>Time-</a:t>
          </a:r>
          <a:r>
            <a:rPr lang="en-US" sz="1800" b="1" u="sng" dirty="0" smtClean="0">
              <a:latin typeface="Arial Narrow"/>
              <a:cs typeface="Arial Narrow"/>
            </a:rPr>
            <a:t>bound</a:t>
          </a:r>
        </a:p>
        <a:p>
          <a:r>
            <a:rPr lang="en-US" sz="1600" b="1" dirty="0" smtClean="0">
              <a:latin typeface="Arial Narrow"/>
              <a:cs typeface="Arial Narrow"/>
            </a:rPr>
            <a:t>The </a:t>
          </a:r>
          <a:r>
            <a:rPr lang="en-US" sz="1600" b="1" dirty="0">
              <a:latin typeface="Arial Narrow"/>
              <a:cs typeface="Arial Narrow"/>
            </a:rPr>
            <a:t>goal is contained to a single school </a:t>
          </a:r>
          <a:r>
            <a:rPr lang="en-US" sz="1600" b="1" dirty="0" smtClean="0">
              <a:latin typeface="Arial Narrow"/>
              <a:cs typeface="Arial Narrow"/>
            </a:rPr>
            <a:t>year/course</a:t>
          </a:r>
          <a:r>
            <a:rPr lang="en-US" sz="1400" b="1" dirty="0" smtClean="0">
              <a:latin typeface="Arial Narrow"/>
              <a:cs typeface="Arial Narrow"/>
            </a:rPr>
            <a:t>.</a:t>
          </a:r>
          <a:endParaRPr lang="en-US" sz="1400" b="1" dirty="0">
            <a:latin typeface="Arial Narrow"/>
            <a:cs typeface="Arial Narrow"/>
          </a:endParaRPr>
        </a:p>
      </dgm:t>
    </dgm:pt>
    <dgm:pt modelId="{1D4616E6-B617-4ADF-A3BB-F11E211D6F2C}" type="parTrans" cxnId="{DC9257C2-1831-4456-B0EF-8E4CDDFD7B38}">
      <dgm:prSet/>
      <dgm:spPr/>
      <dgm:t>
        <a:bodyPr/>
        <a:lstStyle/>
        <a:p>
          <a:endParaRPr lang="en-US"/>
        </a:p>
      </dgm:t>
    </dgm:pt>
    <dgm:pt modelId="{61339A24-CD71-4941-8D2B-B4FB9E8E3DEE}" type="sibTrans" cxnId="{DC9257C2-1831-4456-B0EF-8E4CDDFD7B38}">
      <dgm:prSet/>
      <dgm:spPr/>
      <dgm:t>
        <a:bodyPr/>
        <a:lstStyle/>
        <a:p>
          <a:endParaRPr lang="en-US"/>
        </a:p>
      </dgm:t>
    </dgm:pt>
    <dgm:pt modelId="{1FEDC8D5-906B-44ED-ABE0-2127C63AF0E1}" type="pres">
      <dgm:prSet presAssocID="{93624A15-26E6-47CA-B18D-C068D345E21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AA9E59-ACDB-41E6-A113-B4B74F363BF2}" type="pres">
      <dgm:prSet presAssocID="{90DBE26B-8E94-4A35-ADE9-B6EACBBE7EC0}" presName="compNode" presStyleCnt="0"/>
      <dgm:spPr/>
      <dgm:t>
        <a:bodyPr/>
        <a:lstStyle/>
        <a:p>
          <a:endParaRPr lang="en-US"/>
        </a:p>
      </dgm:t>
    </dgm:pt>
    <dgm:pt modelId="{29B47219-0AC5-4194-B460-D88111C40EFF}" type="pres">
      <dgm:prSet presAssocID="{90DBE26B-8E94-4A35-ADE9-B6EACBBE7EC0}" presName="aNode" presStyleLbl="bgShp" presStyleIdx="0" presStyleCnt="5"/>
      <dgm:spPr/>
      <dgm:t>
        <a:bodyPr/>
        <a:lstStyle/>
        <a:p>
          <a:endParaRPr lang="en-US"/>
        </a:p>
      </dgm:t>
    </dgm:pt>
    <dgm:pt modelId="{07B368A7-B5BC-43E6-A5B5-8BE3AA90C905}" type="pres">
      <dgm:prSet presAssocID="{90DBE26B-8E94-4A35-ADE9-B6EACBBE7EC0}" presName="textNode" presStyleLbl="bgShp" presStyleIdx="0" presStyleCnt="5"/>
      <dgm:spPr/>
      <dgm:t>
        <a:bodyPr/>
        <a:lstStyle/>
        <a:p>
          <a:endParaRPr lang="en-US"/>
        </a:p>
      </dgm:t>
    </dgm:pt>
    <dgm:pt modelId="{E417F366-6726-4972-9EDE-CB9D670DD65A}" type="pres">
      <dgm:prSet presAssocID="{90DBE26B-8E94-4A35-ADE9-B6EACBBE7EC0}" presName="compChildNode" presStyleCnt="0"/>
      <dgm:spPr/>
      <dgm:t>
        <a:bodyPr/>
        <a:lstStyle/>
        <a:p>
          <a:endParaRPr lang="en-US"/>
        </a:p>
      </dgm:t>
    </dgm:pt>
    <dgm:pt modelId="{DA715097-4351-4A6A-971A-4A0CFCB5CF7E}" type="pres">
      <dgm:prSet presAssocID="{90DBE26B-8E94-4A35-ADE9-B6EACBBE7EC0}" presName="theInnerList" presStyleCnt="0"/>
      <dgm:spPr/>
      <dgm:t>
        <a:bodyPr/>
        <a:lstStyle/>
        <a:p>
          <a:endParaRPr lang="en-US"/>
        </a:p>
      </dgm:t>
    </dgm:pt>
    <dgm:pt modelId="{731477FA-158B-4F19-8678-98F3CEBA64AB}" type="pres">
      <dgm:prSet presAssocID="{4D0E1384-304C-4A30-979A-72CBA71F533D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05029-AC1F-4413-B58E-937DED9829F7}" type="pres">
      <dgm:prSet presAssocID="{90DBE26B-8E94-4A35-ADE9-B6EACBBE7EC0}" presName="aSpace" presStyleCnt="0"/>
      <dgm:spPr/>
      <dgm:t>
        <a:bodyPr/>
        <a:lstStyle/>
        <a:p>
          <a:endParaRPr lang="en-US"/>
        </a:p>
      </dgm:t>
    </dgm:pt>
    <dgm:pt modelId="{DE1B66D7-81C7-4349-B61C-C36FFB281D80}" type="pres">
      <dgm:prSet presAssocID="{5379D8CE-552B-437F-BB68-611EAA3F6B75}" presName="compNode" presStyleCnt="0"/>
      <dgm:spPr/>
      <dgm:t>
        <a:bodyPr/>
        <a:lstStyle/>
        <a:p>
          <a:endParaRPr lang="en-US"/>
        </a:p>
      </dgm:t>
    </dgm:pt>
    <dgm:pt modelId="{00323CB8-AE2B-4311-9C96-8D0ED43ED4ED}" type="pres">
      <dgm:prSet presAssocID="{5379D8CE-552B-437F-BB68-611EAA3F6B75}" presName="aNode" presStyleLbl="bgShp" presStyleIdx="1" presStyleCnt="5"/>
      <dgm:spPr/>
      <dgm:t>
        <a:bodyPr/>
        <a:lstStyle/>
        <a:p>
          <a:endParaRPr lang="en-US"/>
        </a:p>
      </dgm:t>
    </dgm:pt>
    <dgm:pt modelId="{A1282598-F429-4B90-94E4-C2D331A19C59}" type="pres">
      <dgm:prSet presAssocID="{5379D8CE-552B-437F-BB68-611EAA3F6B75}" presName="textNode" presStyleLbl="bgShp" presStyleIdx="1" presStyleCnt="5"/>
      <dgm:spPr/>
      <dgm:t>
        <a:bodyPr/>
        <a:lstStyle/>
        <a:p>
          <a:endParaRPr lang="en-US"/>
        </a:p>
      </dgm:t>
    </dgm:pt>
    <dgm:pt modelId="{6863FF76-4677-404A-9C50-1072166A302D}" type="pres">
      <dgm:prSet presAssocID="{5379D8CE-552B-437F-BB68-611EAA3F6B75}" presName="compChildNode" presStyleCnt="0"/>
      <dgm:spPr/>
      <dgm:t>
        <a:bodyPr/>
        <a:lstStyle/>
        <a:p>
          <a:endParaRPr lang="en-US"/>
        </a:p>
      </dgm:t>
    </dgm:pt>
    <dgm:pt modelId="{72F4867D-D335-4E8F-B4C2-69F2DF7323CB}" type="pres">
      <dgm:prSet presAssocID="{5379D8CE-552B-437F-BB68-611EAA3F6B75}" presName="theInnerList" presStyleCnt="0"/>
      <dgm:spPr/>
      <dgm:t>
        <a:bodyPr/>
        <a:lstStyle/>
        <a:p>
          <a:endParaRPr lang="en-US"/>
        </a:p>
      </dgm:t>
    </dgm:pt>
    <dgm:pt modelId="{573FF00E-BD2F-4BBE-A33D-F116EA6E8A46}" type="pres">
      <dgm:prSet presAssocID="{5675B5E7-B7E5-4FD0-9912-1D6A2EEB1923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723C9-BB71-40A1-9625-F148C8BA9F2E}" type="pres">
      <dgm:prSet presAssocID="{5379D8CE-552B-437F-BB68-611EAA3F6B75}" presName="aSpace" presStyleCnt="0"/>
      <dgm:spPr/>
      <dgm:t>
        <a:bodyPr/>
        <a:lstStyle/>
        <a:p>
          <a:endParaRPr lang="en-US"/>
        </a:p>
      </dgm:t>
    </dgm:pt>
    <dgm:pt modelId="{A1CA6A30-BA58-48EF-8D90-8178E8483B70}" type="pres">
      <dgm:prSet presAssocID="{9B1B8AD2-FE9C-477A-AF30-AB7ED45D3332}" presName="compNode" presStyleCnt="0"/>
      <dgm:spPr/>
      <dgm:t>
        <a:bodyPr/>
        <a:lstStyle/>
        <a:p>
          <a:endParaRPr lang="en-US"/>
        </a:p>
      </dgm:t>
    </dgm:pt>
    <dgm:pt modelId="{2505F961-13B7-444C-AD19-40CAA994683C}" type="pres">
      <dgm:prSet presAssocID="{9B1B8AD2-FE9C-477A-AF30-AB7ED45D3332}" presName="aNode" presStyleLbl="bgShp" presStyleIdx="2" presStyleCnt="5"/>
      <dgm:spPr/>
      <dgm:t>
        <a:bodyPr/>
        <a:lstStyle/>
        <a:p>
          <a:endParaRPr lang="en-US"/>
        </a:p>
      </dgm:t>
    </dgm:pt>
    <dgm:pt modelId="{F5A12A3D-E480-4ED7-BDB2-14FD8F5F5DE2}" type="pres">
      <dgm:prSet presAssocID="{9B1B8AD2-FE9C-477A-AF30-AB7ED45D3332}" presName="textNode" presStyleLbl="bgShp" presStyleIdx="2" presStyleCnt="5"/>
      <dgm:spPr/>
      <dgm:t>
        <a:bodyPr/>
        <a:lstStyle/>
        <a:p>
          <a:endParaRPr lang="en-US"/>
        </a:p>
      </dgm:t>
    </dgm:pt>
    <dgm:pt modelId="{E4B0F1E9-3701-4B7C-8577-CF99E9A94BAD}" type="pres">
      <dgm:prSet presAssocID="{9B1B8AD2-FE9C-477A-AF30-AB7ED45D3332}" presName="compChildNode" presStyleCnt="0"/>
      <dgm:spPr/>
      <dgm:t>
        <a:bodyPr/>
        <a:lstStyle/>
        <a:p>
          <a:endParaRPr lang="en-US"/>
        </a:p>
      </dgm:t>
    </dgm:pt>
    <dgm:pt modelId="{21BCBF56-9412-4416-8BE8-B37A54C72BAC}" type="pres">
      <dgm:prSet presAssocID="{9B1B8AD2-FE9C-477A-AF30-AB7ED45D3332}" presName="theInnerList" presStyleCnt="0"/>
      <dgm:spPr/>
      <dgm:t>
        <a:bodyPr/>
        <a:lstStyle/>
        <a:p>
          <a:endParaRPr lang="en-US"/>
        </a:p>
      </dgm:t>
    </dgm:pt>
    <dgm:pt modelId="{B4DA65E3-6262-49EC-8DA2-86E0B2B94FC1}" type="pres">
      <dgm:prSet presAssocID="{DF96D67C-7095-4A27-A620-668F7BF59B7B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A71AD-D181-4163-99BD-EC13976A51E4}" type="pres">
      <dgm:prSet presAssocID="{9B1B8AD2-FE9C-477A-AF30-AB7ED45D3332}" presName="aSpace" presStyleCnt="0"/>
      <dgm:spPr/>
      <dgm:t>
        <a:bodyPr/>
        <a:lstStyle/>
        <a:p>
          <a:endParaRPr lang="en-US"/>
        </a:p>
      </dgm:t>
    </dgm:pt>
    <dgm:pt modelId="{C9A42981-4CC6-47C1-B773-DC8663CD2096}" type="pres">
      <dgm:prSet presAssocID="{9BEC7191-4C0A-42EF-A31B-AA0091526184}" presName="compNode" presStyleCnt="0"/>
      <dgm:spPr/>
      <dgm:t>
        <a:bodyPr/>
        <a:lstStyle/>
        <a:p>
          <a:endParaRPr lang="en-US"/>
        </a:p>
      </dgm:t>
    </dgm:pt>
    <dgm:pt modelId="{19A67E69-8D24-4C04-98DC-123EAD42B217}" type="pres">
      <dgm:prSet presAssocID="{9BEC7191-4C0A-42EF-A31B-AA0091526184}" presName="aNode" presStyleLbl="bgShp" presStyleIdx="3" presStyleCnt="5"/>
      <dgm:spPr/>
      <dgm:t>
        <a:bodyPr/>
        <a:lstStyle/>
        <a:p>
          <a:endParaRPr lang="en-US"/>
        </a:p>
      </dgm:t>
    </dgm:pt>
    <dgm:pt modelId="{6C8BD044-1ADC-4953-90C5-342E1AAFAC31}" type="pres">
      <dgm:prSet presAssocID="{9BEC7191-4C0A-42EF-A31B-AA0091526184}" presName="textNode" presStyleLbl="bgShp" presStyleIdx="3" presStyleCnt="5"/>
      <dgm:spPr/>
      <dgm:t>
        <a:bodyPr/>
        <a:lstStyle/>
        <a:p>
          <a:endParaRPr lang="en-US"/>
        </a:p>
      </dgm:t>
    </dgm:pt>
    <dgm:pt modelId="{0FCEA832-8BEE-4AAA-9415-5B639800FD60}" type="pres">
      <dgm:prSet presAssocID="{9BEC7191-4C0A-42EF-A31B-AA0091526184}" presName="compChildNode" presStyleCnt="0"/>
      <dgm:spPr/>
      <dgm:t>
        <a:bodyPr/>
        <a:lstStyle/>
        <a:p>
          <a:endParaRPr lang="en-US"/>
        </a:p>
      </dgm:t>
    </dgm:pt>
    <dgm:pt modelId="{6A269AD0-C407-4FB3-ADB8-316C234C3258}" type="pres">
      <dgm:prSet presAssocID="{9BEC7191-4C0A-42EF-A31B-AA0091526184}" presName="theInnerList" presStyleCnt="0"/>
      <dgm:spPr/>
      <dgm:t>
        <a:bodyPr/>
        <a:lstStyle/>
        <a:p>
          <a:endParaRPr lang="en-US"/>
        </a:p>
      </dgm:t>
    </dgm:pt>
    <dgm:pt modelId="{19748DA9-B6E2-44F0-9959-C2481430C90D}" type="pres">
      <dgm:prSet presAssocID="{A4F7A8BF-5FCD-40D0-A014-04E4A6B75145}" presName="childNode" presStyleLbl="node1" presStyleIdx="3" presStyleCnt="5" custLinFactNeighborX="2261" custLinFactNeighborY="-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46481-696B-4AE6-896D-4F5C1E6E657D}" type="pres">
      <dgm:prSet presAssocID="{9BEC7191-4C0A-42EF-A31B-AA0091526184}" presName="aSpace" presStyleCnt="0"/>
      <dgm:spPr/>
      <dgm:t>
        <a:bodyPr/>
        <a:lstStyle/>
        <a:p>
          <a:endParaRPr lang="en-US"/>
        </a:p>
      </dgm:t>
    </dgm:pt>
    <dgm:pt modelId="{37F7DCED-81EE-4827-8352-4BDAA28AC8A4}" type="pres">
      <dgm:prSet presAssocID="{E03CF622-4F0C-4761-BDF2-3984D415087A}" presName="compNode" presStyleCnt="0"/>
      <dgm:spPr/>
      <dgm:t>
        <a:bodyPr/>
        <a:lstStyle/>
        <a:p>
          <a:endParaRPr lang="en-US"/>
        </a:p>
      </dgm:t>
    </dgm:pt>
    <dgm:pt modelId="{322E053B-8B62-4303-89D2-5FA31F9CDE10}" type="pres">
      <dgm:prSet presAssocID="{E03CF622-4F0C-4761-BDF2-3984D415087A}" presName="aNode" presStyleLbl="bgShp" presStyleIdx="4" presStyleCnt="5" custLinFactNeighborX="285" custLinFactNeighborY="-19503"/>
      <dgm:spPr/>
      <dgm:t>
        <a:bodyPr/>
        <a:lstStyle/>
        <a:p>
          <a:endParaRPr lang="en-US"/>
        </a:p>
      </dgm:t>
    </dgm:pt>
    <dgm:pt modelId="{19F58BF4-5583-49D9-B023-E1BC629F327F}" type="pres">
      <dgm:prSet presAssocID="{E03CF622-4F0C-4761-BDF2-3984D415087A}" presName="textNode" presStyleLbl="bgShp" presStyleIdx="4" presStyleCnt="5"/>
      <dgm:spPr/>
      <dgm:t>
        <a:bodyPr/>
        <a:lstStyle/>
        <a:p>
          <a:endParaRPr lang="en-US"/>
        </a:p>
      </dgm:t>
    </dgm:pt>
    <dgm:pt modelId="{9B3561A3-5F46-4BE4-90A6-B697D2FDBD12}" type="pres">
      <dgm:prSet presAssocID="{E03CF622-4F0C-4761-BDF2-3984D415087A}" presName="compChildNode" presStyleCnt="0"/>
      <dgm:spPr/>
      <dgm:t>
        <a:bodyPr/>
        <a:lstStyle/>
        <a:p>
          <a:endParaRPr lang="en-US"/>
        </a:p>
      </dgm:t>
    </dgm:pt>
    <dgm:pt modelId="{4E614EC6-DE19-4B2D-8EDA-35349C324947}" type="pres">
      <dgm:prSet presAssocID="{E03CF622-4F0C-4761-BDF2-3984D415087A}" presName="theInnerList" presStyleCnt="0"/>
      <dgm:spPr/>
      <dgm:t>
        <a:bodyPr/>
        <a:lstStyle/>
        <a:p>
          <a:endParaRPr lang="en-US"/>
        </a:p>
      </dgm:t>
    </dgm:pt>
    <dgm:pt modelId="{531A5F82-8A5B-477C-BAF4-7CE7520E8A31}" type="pres">
      <dgm:prSet presAssocID="{E366BD9F-8A2C-4B8E-B71D-9A29EE70D655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087248-F681-FC41-A893-363E36A0D576}" type="presOf" srcId="{90DBE26B-8E94-4A35-ADE9-B6EACBBE7EC0}" destId="{07B368A7-B5BC-43E6-A5B5-8BE3AA90C905}" srcOrd="1" destOrd="0" presId="urn:microsoft.com/office/officeart/2005/8/layout/lProcess2"/>
    <dgm:cxn modelId="{A0990D4C-F0D5-E441-A796-D4BEA88F84D0}" type="presOf" srcId="{4D0E1384-304C-4A30-979A-72CBA71F533D}" destId="{731477FA-158B-4F19-8678-98F3CEBA64AB}" srcOrd="0" destOrd="0" presId="urn:microsoft.com/office/officeart/2005/8/layout/lProcess2"/>
    <dgm:cxn modelId="{6D0F68AF-2668-2D4D-AD7A-80F4DE336203}" type="presOf" srcId="{5379D8CE-552B-437F-BB68-611EAA3F6B75}" destId="{A1282598-F429-4B90-94E4-C2D331A19C59}" srcOrd="1" destOrd="0" presId="urn:microsoft.com/office/officeart/2005/8/layout/lProcess2"/>
    <dgm:cxn modelId="{F10B517D-EFDB-3E42-9406-2577E2843282}" type="presOf" srcId="{90DBE26B-8E94-4A35-ADE9-B6EACBBE7EC0}" destId="{29B47219-0AC5-4194-B460-D88111C40EFF}" srcOrd="0" destOrd="0" presId="urn:microsoft.com/office/officeart/2005/8/layout/lProcess2"/>
    <dgm:cxn modelId="{A9F823F5-DF32-834E-8412-C85E14B643D5}" type="presOf" srcId="{E03CF622-4F0C-4761-BDF2-3984D415087A}" destId="{19F58BF4-5583-49D9-B023-E1BC629F327F}" srcOrd="1" destOrd="0" presId="urn:microsoft.com/office/officeart/2005/8/layout/lProcess2"/>
    <dgm:cxn modelId="{2CD2BE19-97B8-AC40-BFF1-0E894EF85D79}" type="presOf" srcId="{E366BD9F-8A2C-4B8E-B71D-9A29EE70D655}" destId="{531A5F82-8A5B-477C-BAF4-7CE7520E8A31}" srcOrd="0" destOrd="0" presId="urn:microsoft.com/office/officeart/2005/8/layout/lProcess2"/>
    <dgm:cxn modelId="{B59862BB-69B8-4A1C-B4C2-652D3D553B5D}" srcId="{93624A15-26E6-47CA-B18D-C068D345E214}" destId="{5379D8CE-552B-437F-BB68-611EAA3F6B75}" srcOrd="1" destOrd="0" parTransId="{667A296A-5FF6-4D06-8697-9D42FD4E54AB}" sibTransId="{0F2A9C8A-0698-4C49-BCDA-85D7D21EE546}"/>
    <dgm:cxn modelId="{DC9257C2-1831-4456-B0EF-8E4CDDFD7B38}" srcId="{E03CF622-4F0C-4761-BDF2-3984D415087A}" destId="{E366BD9F-8A2C-4B8E-B71D-9A29EE70D655}" srcOrd="0" destOrd="0" parTransId="{1D4616E6-B617-4ADF-A3BB-F11E211D6F2C}" sibTransId="{61339A24-CD71-4941-8D2B-B4FB9E8E3DEE}"/>
    <dgm:cxn modelId="{EA1C1F9C-9543-3648-9C26-839F2FFE4498}" type="presOf" srcId="{DF96D67C-7095-4A27-A620-668F7BF59B7B}" destId="{B4DA65E3-6262-49EC-8DA2-86E0B2B94FC1}" srcOrd="0" destOrd="0" presId="urn:microsoft.com/office/officeart/2005/8/layout/lProcess2"/>
    <dgm:cxn modelId="{93BF1CE4-2AFE-764F-B22E-95C2C92D05D0}" type="presOf" srcId="{5675B5E7-B7E5-4FD0-9912-1D6A2EEB1923}" destId="{573FF00E-BD2F-4BBE-A33D-F116EA6E8A46}" srcOrd="0" destOrd="0" presId="urn:microsoft.com/office/officeart/2005/8/layout/lProcess2"/>
    <dgm:cxn modelId="{40984113-B1D4-D249-99E9-0BB0CBB466FF}" type="presOf" srcId="{5379D8CE-552B-437F-BB68-611EAA3F6B75}" destId="{00323CB8-AE2B-4311-9C96-8D0ED43ED4ED}" srcOrd="0" destOrd="0" presId="urn:microsoft.com/office/officeart/2005/8/layout/lProcess2"/>
    <dgm:cxn modelId="{4DE2E058-9969-1949-9D62-B4D0684462AD}" type="presOf" srcId="{9BEC7191-4C0A-42EF-A31B-AA0091526184}" destId="{19A67E69-8D24-4C04-98DC-123EAD42B217}" srcOrd="0" destOrd="0" presId="urn:microsoft.com/office/officeart/2005/8/layout/lProcess2"/>
    <dgm:cxn modelId="{76770806-A9F6-4FE1-9F7D-7CFBC932964D}" srcId="{93624A15-26E6-47CA-B18D-C068D345E214}" destId="{9B1B8AD2-FE9C-477A-AF30-AB7ED45D3332}" srcOrd="2" destOrd="0" parTransId="{17195745-B09D-4E7C-AA18-19628BEC42CC}" sibTransId="{95B4296A-5CB2-4202-B88B-D89CD650D286}"/>
    <dgm:cxn modelId="{4F8A7A0A-5543-D047-929C-27DF6874D1E6}" type="presOf" srcId="{A4F7A8BF-5FCD-40D0-A014-04E4A6B75145}" destId="{19748DA9-B6E2-44F0-9959-C2481430C90D}" srcOrd="0" destOrd="0" presId="urn:microsoft.com/office/officeart/2005/8/layout/lProcess2"/>
    <dgm:cxn modelId="{29B5F3E1-EE51-466F-A666-BA4F2AB7401D}" srcId="{9BEC7191-4C0A-42EF-A31B-AA0091526184}" destId="{A4F7A8BF-5FCD-40D0-A014-04E4A6B75145}" srcOrd="0" destOrd="0" parTransId="{E0DD5841-50D3-49F9-9EE6-57411BC68F61}" sibTransId="{5511FAC6-E52D-446B-BBB8-61948D04237A}"/>
    <dgm:cxn modelId="{E7478AE3-D8FD-CC42-A478-2A4C007E3BE4}" type="presOf" srcId="{9B1B8AD2-FE9C-477A-AF30-AB7ED45D3332}" destId="{F5A12A3D-E480-4ED7-BDB2-14FD8F5F5DE2}" srcOrd="1" destOrd="0" presId="urn:microsoft.com/office/officeart/2005/8/layout/lProcess2"/>
    <dgm:cxn modelId="{7C2A6A0F-E48D-440F-A546-B266269E2474}" srcId="{9B1B8AD2-FE9C-477A-AF30-AB7ED45D3332}" destId="{DF96D67C-7095-4A27-A620-668F7BF59B7B}" srcOrd="0" destOrd="0" parTransId="{FEBACC2F-EEF5-4F07-8B14-2E22A1C615A5}" sibTransId="{C13201D3-BD54-494F-A3DD-AC4C03BAE9EF}"/>
    <dgm:cxn modelId="{4374BD64-4425-B143-86CA-E4E2C683C591}" type="presOf" srcId="{93624A15-26E6-47CA-B18D-C068D345E214}" destId="{1FEDC8D5-906B-44ED-ABE0-2127C63AF0E1}" srcOrd="0" destOrd="0" presId="urn:microsoft.com/office/officeart/2005/8/layout/lProcess2"/>
    <dgm:cxn modelId="{008F7341-45CB-444D-9EFB-8A189D8BC555}" type="presOf" srcId="{E03CF622-4F0C-4761-BDF2-3984D415087A}" destId="{322E053B-8B62-4303-89D2-5FA31F9CDE10}" srcOrd="0" destOrd="0" presId="urn:microsoft.com/office/officeart/2005/8/layout/lProcess2"/>
    <dgm:cxn modelId="{DAF18273-0318-2D4F-94D8-1DDD0DC76369}" type="presOf" srcId="{9BEC7191-4C0A-42EF-A31B-AA0091526184}" destId="{6C8BD044-1ADC-4953-90C5-342E1AAFAC31}" srcOrd="1" destOrd="0" presId="urn:microsoft.com/office/officeart/2005/8/layout/lProcess2"/>
    <dgm:cxn modelId="{420AF0D6-434F-497C-B29C-906F6E43358A}" srcId="{90DBE26B-8E94-4A35-ADE9-B6EACBBE7EC0}" destId="{4D0E1384-304C-4A30-979A-72CBA71F533D}" srcOrd="0" destOrd="0" parTransId="{9E8DE63F-AC54-46EC-83EC-959DD4905660}" sibTransId="{FE2522EC-F1A5-407A-94B5-59D595124D3C}"/>
    <dgm:cxn modelId="{22FB2664-9D7E-4B74-9587-6B830D49B324}" srcId="{5379D8CE-552B-437F-BB68-611EAA3F6B75}" destId="{5675B5E7-B7E5-4FD0-9912-1D6A2EEB1923}" srcOrd="0" destOrd="0" parTransId="{117A3C98-2EA9-42EF-BC32-4326EC1CEA73}" sibTransId="{47E81B5C-137F-4925-9E11-0A4E6D443884}"/>
    <dgm:cxn modelId="{3BDC0D67-A2B5-8646-B141-134350F31A54}" type="presOf" srcId="{9B1B8AD2-FE9C-477A-AF30-AB7ED45D3332}" destId="{2505F961-13B7-444C-AD19-40CAA994683C}" srcOrd="0" destOrd="0" presId="urn:microsoft.com/office/officeart/2005/8/layout/lProcess2"/>
    <dgm:cxn modelId="{34C6FFB5-EA30-445E-8D20-96EAD9CC0E30}" srcId="{93624A15-26E6-47CA-B18D-C068D345E214}" destId="{E03CF622-4F0C-4761-BDF2-3984D415087A}" srcOrd="4" destOrd="0" parTransId="{0E871C5B-BBEC-4ED8-A551-09CEF79D8ABA}" sibTransId="{3BC18CB6-C04D-4BB9-8411-179D6EA41579}"/>
    <dgm:cxn modelId="{48878A7E-D087-4FE1-918B-DB58439B38CA}" srcId="{93624A15-26E6-47CA-B18D-C068D345E214}" destId="{90DBE26B-8E94-4A35-ADE9-B6EACBBE7EC0}" srcOrd="0" destOrd="0" parTransId="{A68CC637-8B1B-49AE-8723-C791DDAC5C96}" sibTransId="{F014E94B-FC0B-46A1-908D-38E1A2F0297E}"/>
    <dgm:cxn modelId="{BB9F94C7-50AB-4D78-A3B7-F3D9C5F0B97C}" srcId="{93624A15-26E6-47CA-B18D-C068D345E214}" destId="{9BEC7191-4C0A-42EF-A31B-AA0091526184}" srcOrd="3" destOrd="0" parTransId="{DFA2942F-7F0B-43AF-8F45-167CE18926A9}" sibTransId="{6CA3D284-22B9-495C-80DB-51A19D312633}"/>
    <dgm:cxn modelId="{B751E849-8255-A448-B441-3DE61A7116BF}" type="presParOf" srcId="{1FEDC8D5-906B-44ED-ABE0-2127C63AF0E1}" destId="{42AA9E59-ACDB-41E6-A113-B4B74F363BF2}" srcOrd="0" destOrd="0" presId="urn:microsoft.com/office/officeart/2005/8/layout/lProcess2"/>
    <dgm:cxn modelId="{25D79E0C-1673-EC42-BFE1-ED749AEA1322}" type="presParOf" srcId="{42AA9E59-ACDB-41E6-A113-B4B74F363BF2}" destId="{29B47219-0AC5-4194-B460-D88111C40EFF}" srcOrd="0" destOrd="0" presId="urn:microsoft.com/office/officeart/2005/8/layout/lProcess2"/>
    <dgm:cxn modelId="{33DF839F-2889-AD4C-9671-D5BBF0279FAF}" type="presParOf" srcId="{42AA9E59-ACDB-41E6-A113-B4B74F363BF2}" destId="{07B368A7-B5BC-43E6-A5B5-8BE3AA90C905}" srcOrd="1" destOrd="0" presId="urn:microsoft.com/office/officeart/2005/8/layout/lProcess2"/>
    <dgm:cxn modelId="{1206E4E3-AD23-8546-8D64-77E1BF02A918}" type="presParOf" srcId="{42AA9E59-ACDB-41E6-A113-B4B74F363BF2}" destId="{E417F366-6726-4972-9EDE-CB9D670DD65A}" srcOrd="2" destOrd="0" presId="urn:microsoft.com/office/officeart/2005/8/layout/lProcess2"/>
    <dgm:cxn modelId="{C7C274B7-B8D0-4C4A-9BEC-2B89D55559B6}" type="presParOf" srcId="{E417F366-6726-4972-9EDE-CB9D670DD65A}" destId="{DA715097-4351-4A6A-971A-4A0CFCB5CF7E}" srcOrd="0" destOrd="0" presId="urn:microsoft.com/office/officeart/2005/8/layout/lProcess2"/>
    <dgm:cxn modelId="{19AFF512-2AD8-A84B-AF25-E56C8C6D655B}" type="presParOf" srcId="{DA715097-4351-4A6A-971A-4A0CFCB5CF7E}" destId="{731477FA-158B-4F19-8678-98F3CEBA64AB}" srcOrd="0" destOrd="0" presId="urn:microsoft.com/office/officeart/2005/8/layout/lProcess2"/>
    <dgm:cxn modelId="{7C73D1A7-AAD8-3445-AE42-8ABD18FE8F9B}" type="presParOf" srcId="{1FEDC8D5-906B-44ED-ABE0-2127C63AF0E1}" destId="{82C05029-AC1F-4413-B58E-937DED9829F7}" srcOrd="1" destOrd="0" presId="urn:microsoft.com/office/officeart/2005/8/layout/lProcess2"/>
    <dgm:cxn modelId="{D9E0B730-2E50-4442-9983-D86614A0B2AE}" type="presParOf" srcId="{1FEDC8D5-906B-44ED-ABE0-2127C63AF0E1}" destId="{DE1B66D7-81C7-4349-B61C-C36FFB281D80}" srcOrd="2" destOrd="0" presId="urn:microsoft.com/office/officeart/2005/8/layout/lProcess2"/>
    <dgm:cxn modelId="{970C6742-A590-2A4E-AAA9-58DC517C3803}" type="presParOf" srcId="{DE1B66D7-81C7-4349-B61C-C36FFB281D80}" destId="{00323CB8-AE2B-4311-9C96-8D0ED43ED4ED}" srcOrd="0" destOrd="0" presId="urn:microsoft.com/office/officeart/2005/8/layout/lProcess2"/>
    <dgm:cxn modelId="{811DF675-7ED0-8742-A3DD-D3E60C5BB453}" type="presParOf" srcId="{DE1B66D7-81C7-4349-B61C-C36FFB281D80}" destId="{A1282598-F429-4B90-94E4-C2D331A19C59}" srcOrd="1" destOrd="0" presId="urn:microsoft.com/office/officeart/2005/8/layout/lProcess2"/>
    <dgm:cxn modelId="{1AD36408-B330-FD4D-A921-F31E88E94B56}" type="presParOf" srcId="{DE1B66D7-81C7-4349-B61C-C36FFB281D80}" destId="{6863FF76-4677-404A-9C50-1072166A302D}" srcOrd="2" destOrd="0" presId="urn:microsoft.com/office/officeart/2005/8/layout/lProcess2"/>
    <dgm:cxn modelId="{4E13684F-9CB2-BF45-821A-E402BFF1F10D}" type="presParOf" srcId="{6863FF76-4677-404A-9C50-1072166A302D}" destId="{72F4867D-D335-4E8F-B4C2-69F2DF7323CB}" srcOrd="0" destOrd="0" presId="urn:microsoft.com/office/officeart/2005/8/layout/lProcess2"/>
    <dgm:cxn modelId="{5B8B022E-12A5-E241-8941-D765508AFC2E}" type="presParOf" srcId="{72F4867D-D335-4E8F-B4C2-69F2DF7323CB}" destId="{573FF00E-BD2F-4BBE-A33D-F116EA6E8A46}" srcOrd="0" destOrd="0" presId="urn:microsoft.com/office/officeart/2005/8/layout/lProcess2"/>
    <dgm:cxn modelId="{9859DB5B-1F0C-A443-8228-DC3205A11382}" type="presParOf" srcId="{1FEDC8D5-906B-44ED-ABE0-2127C63AF0E1}" destId="{5E0723C9-BB71-40A1-9625-F148C8BA9F2E}" srcOrd="3" destOrd="0" presId="urn:microsoft.com/office/officeart/2005/8/layout/lProcess2"/>
    <dgm:cxn modelId="{E12DB84A-9A80-324A-8591-681A7B30D24E}" type="presParOf" srcId="{1FEDC8D5-906B-44ED-ABE0-2127C63AF0E1}" destId="{A1CA6A30-BA58-48EF-8D90-8178E8483B70}" srcOrd="4" destOrd="0" presId="urn:microsoft.com/office/officeart/2005/8/layout/lProcess2"/>
    <dgm:cxn modelId="{9245701F-4838-0046-950C-6A66B7E231CD}" type="presParOf" srcId="{A1CA6A30-BA58-48EF-8D90-8178E8483B70}" destId="{2505F961-13B7-444C-AD19-40CAA994683C}" srcOrd="0" destOrd="0" presId="urn:microsoft.com/office/officeart/2005/8/layout/lProcess2"/>
    <dgm:cxn modelId="{701361CD-7EDB-5848-8E29-01728B924D79}" type="presParOf" srcId="{A1CA6A30-BA58-48EF-8D90-8178E8483B70}" destId="{F5A12A3D-E480-4ED7-BDB2-14FD8F5F5DE2}" srcOrd="1" destOrd="0" presId="urn:microsoft.com/office/officeart/2005/8/layout/lProcess2"/>
    <dgm:cxn modelId="{184B432A-77B8-3F40-948E-F3717B891A64}" type="presParOf" srcId="{A1CA6A30-BA58-48EF-8D90-8178E8483B70}" destId="{E4B0F1E9-3701-4B7C-8577-CF99E9A94BAD}" srcOrd="2" destOrd="0" presId="urn:microsoft.com/office/officeart/2005/8/layout/lProcess2"/>
    <dgm:cxn modelId="{5BAECD54-B681-8448-83F3-406DB67768B3}" type="presParOf" srcId="{E4B0F1E9-3701-4B7C-8577-CF99E9A94BAD}" destId="{21BCBF56-9412-4416-8BE8-B37A54C72BAC}" srcOrd="0" destOrd="0" presId="urn:microsoft.com/office/officeart/2005/8/layout/lProcess2"/>
    <dgm:cxn modelId="{5D262DC3-B3ED-B246-BF3A-1D0CABF77F58}" type="presParOf" srcId="{21BCBF56-9412-4416-8BE8-B37A54C72BAC}" destId="{B4DA65E3-6262-49EC-8DA2-86E0B2B94FC1}" srcOrd="0" destOrd="0" presId="urn:microsoft.com/office/officeart/2005/8/layout/lProcess2"/>
    <dgm:cxn modelId="{4FC8CB06-583F-214B-B7BA-BBC77219598C}" type="presParOf" srcId="{1FEDC8D5-906B-44ED-ABE0-2127C63AF0E1}" destId="{CA5A71AD-D181-4163-99BD-EC13976A51E4}" srcOrd="5" destOrd="0" presId="urn:microsoft.com/office/officeart/2005/8/layout/lProcess2"/>
    <dgm:cxn modelId="{C57E51A9-5A5F-1849-AE02-C73DB22964EA}" type="presParOf" srcId="{1FEDC8D5-906B-44ED-ABE0-2127C63AF0E1}" destId="{C9A42981-4CC6-47C1-B773-DC8663CD2096}" srcOrd="6" destOrd="0" presId="urn:microsoft.com/office/officeart/2005/8/layout/lProcess2"/>
    <dgm:cxn modelId="{48D8E8AD-6442-1744-9233-E75E3E199CD2}" type="presParOf" srcId="{C9A42981-4CC6-47C1-B773-DC8663CD2096}" destId="{19A67E69-8D24-4C04-98DC-123EAD42B217}" srcOrd="0" destOrd="0" presId="urn:microsoft.com/office/officeart/2005/8/layout/lProcess2"/>
    <dgm:cxn modelId="{626DF47D-4517-B340-9059-22E92315C8B5}" type="presParOf" srcId="{C9A42981-4CC6-47C1-B773-DC8663CD2096}" destId="{6C8BD044-1ADC-4953-90C5-342E1AAFAC31}" srcOrd="1" destOrd="0" presId="urn:microsoft.com/office/officeart/2005/8/layout/lProcess2"/>
    <dgm:cxn modelId="{874038DB-E2AE-744F-97B2-7A5878DB26C9}" type="presParOf" srcId="{C9A42981-4CC6-47C1-B773-DC8663CD2096}" destId="{0FCEA832-8BEE-4AAA-9415-5B639800FD60}" srcOrd="2" destOrd="0" presId="urn:microsoft.com/office/officeart/2005/8/layout/lProcess2"/>
    <dgm:cxn modelId="{22609F1B-AE67-8B47-B994-6E76571811FE}" type="presParOf" srcId="{0FCEA832-8BEE-4AAA-9415-5B639800FD60}" destId="{6A269AD0-C407-4FB3-ADB8-316C234C3258}" srcOrd="0" destOrd="0" presId="urn:microsoft.com/office/officeart/2005/8/layout/lProcess2"/>
    <dgm:cxn modelId="{9F60B569-4D63-924F-A215-E9E22ADED905}" type="presParOf" srcId="{6A269AD0-C407-4FB3-ADB8-316C234C3258}" destId="{19748DA9-B6E2-44F0-9959-C2481430C90D}" srcOrd="0" destOrd="0" presId="urn:microsoft.com/office/officeart/2005/8/layout/lProcess2"/>
    <dgm:cxn modelId="{82F62712-43D2-1342-A402-368AE60703AE}" type="presParOf" srcId="{1FEDC8D5-906B-44ED-ABE0-2127C63AF0E1}" destId="{CF646481-696B-4AE6-896D-4F5C1E6E657D}" srcOrd="7" destOrd="0" presId="urn:microsoft.com/office/officeart/2005/8/layout/lProcess2"/>
    <dgm:cxn modelId="{F809E225-290A-A745-A9BA-551B51AD9CBE}" type="presParOf" srcId="{1FEDC8D5-906B-44ED-ABE0-2127C63AF0E1}" destId="{37F7DCED-81EE-4827-8352-4BDAA28AC8A4}" srcOrd="8" destOrd="0" presId="urn:microsoft.com/office/officeart/2005/8/layout/lProcess2"/>
    <dgm:cxn modelId="{4C4885E9-5614-D545-844A-C11CA1ED76B4}" type="presParOf" srcId="{37F7DCED-81EE-4827-8352-4BDAA28AC8A4}" destId="{322E053B-8B62-4303-89D2-5FA31F9CDE10}" srcOrd="0" destOrd="0" presId="urn:microsoft.com/office/officeart/2005/8/layout/lProcess2"/>
    <dgm:cxn modelId="{D7A8A104-121F-1549-B63F-49642820E7D2}" type="presParOf" srcId="{37F7DCED-81EE-4827-8352-4BDAA28AC8A4}" destId="{19F58BF4-5583-49D9-B023-E1BC629F327F}" srcOrd="1" destOrd="0" presId="urn:microsoft.com/office/officeart/2005/8/layout/lProcess2"/>
    <dgm:cxn modelId="{704271D4-3002-C441-A738-B94B0FD59F56}" type="presParOf" srcId="{37F7DCED-81EE-4827-8352-4BDAA28AC8A4}" destId="{9B3561A3-5F46-4BE4-90A6-B697D2FDBD12}" srcOrd="2" destOrd="0" presId="urn:microsoft.com/office/officeart/2005/8/layout/lProcess2"/>
    <dgm:cxn modelId="{64BAA121-8839-EA44-B3F0-1EBA3AD35B10}" type="presParOf" srcId="{9B3561A3-5F46-4BE4-90A6-B697D2FDBD12}" destId="{4E614EC6-DE19-4B2D-8EDA-35349C324947}" srcOrd="0" destOrd="0" presId="urn:microsoft.com/office/officeart/2005/8/layout/lProcess2"/>
    <dgm:cxn modelId="{D577518F-699B-644B-A070-2B2E1347CA04}" type="presParOf" srcId="{4E614EC6-DE19-4B2D-8EDA-35349C324947}" destId="{531A5F82-8A5B-477C-BAF4-7CE7520E8A3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47219-0AC5-4194-B460-D88111C40EFF}">
      <dsp:nvSpPr>
        <dsp:cNvPr id="0" name=""/>
        <dsp:cNvSpPr/>
      </dsp:nvSpPr>
      <dsp:spPr>
        <a:xfrm>
          <a:off x="4542" y="0"/>
          <a:ext cx="1594172" cy="49529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latin typeface="Braggadocio"/>
              <a:cs typeface="Braggadocio"/>
            </a:rPr>
            <a:t>S</a:t>
          </a:r>
        </a:p>
      </dsp:txBody>
      <dsp:txXfrm>
        <a:off x="4542" y="0"/>
        <a:ext cx="1594172" cy="1485899"/>
      </dsp:txXfrm>
    </dsp:sp>
    <dsp:sp modelId="{731477FA-158B-4F19-8678-98F3CEBA64AB}">
      <dsp:nvSpPr>
        <dsp:cNvPr id="0" name=""/>
        <dsp:cNvSpPr/>
      </dsp:nvSpPr>
      <dsp:spPr>
        <a:xfrm>
          <a:off x="163960" y="1485899"/>
          <a:ext cx="1275337" cy="32194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latin typeface="Arial Narrow"/>
              <a:cs typeface="Arial Narrow"/>
            </a:rPr>
            <a:t>Specific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/>
              <a:cs typeface="Arial Narrow"/>
            </a:rPr>
            <a:t>The </a:t>
          </a:r>
          <a:r>
            <a:rPr lang="en-US" sz="1600" b="1" kern="1200" dirty="0">
              <a:latin typeface="Arial Narrow"/>
              <a:cs typeface="Arial Narrow"/>
            </a:rPr>
            <a:t>goal </a:t>
          </a:r>
          <a:r>
            <a:rPr lang="en-US" sz="1600" b="1" kern="1200" dirty="0" smtClean="0">
              <a:latin typeface="Arial Narrow"/>
              <a:cs typeface="Arial Narrow"/>
            </a:rPr>
            <a:t>addresses  student needs within the content.</a:t>
          </a:r>
          <a:endParaRPr lang="en-US" sz="1600" b="1" kern="1200" dirty="0">
            <a:latin typeface="Arial Narrow"/>
            <a:cs typeface="Arial Narrow"/>
          </a:endParaRPr>
        </a:p>
      </dsp:txBody>
      <dsp:txXfrm>
        <a:off x="201313" y="1523252"/>
        <a:ext cx="1200631" cy="3144743"/>
      </dsp:txXfrm>
    </dsp:sp>
    <dsp:sp modelId="{00323CB8-AE2B-4311-9C96-8D0ED43ED4ED}">
      <dsp:nvSpPr>
        <dsp:cNvPr id="0" name=""/>
        <dsp:cNvSpPr/>
      </dsp:nvSpPr>
      <dsp:spPr>
        <a:xfrm>
          <a:off x="1718278" y="0"/>
          <a:ext cx="1594172" cy="49529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latin typeface="Braggadocio"/>
              <a:cs typeface="Braggadocio"/>
            </a:rPr>
            <a:t>M</a:t>
          </a:r>
        </a:p>
      </dsp:txBody>
      <dsp:txXfrm>
        <a:off x="1718278" y="0"/>
        <a:ext cx="1594172" cy="1485899"/>
      </dsp:txXfrm>
    </dsp:sp>
    <dsp:sp modelId="{573FF00E-BD2F-4BBE-A33D-F116EA6E8A46}">
      <dsp:nvSpPr>
        <dsp:cNvPr id="0" name=""/>
        <dsp:cNvSpPr/>
      </dsp:nvSpPr>
      <dsp:spPr>
        <a:xfrm>
          <a:off x="1877695" y="1485899"/>
          <a:ext cx="1275337" cy="32194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latin typeface="Arial Narrow"/>
              <a:cs typeface="Arial Narrow"/>
            </a:rPr>
            <a:t>Measurable</a:t>
          </a:r>
          <a:r>
            <a:rPr lang="en-US" sz="1600" b="1" kern="1200" dirty="0" smtClean="0">
              <a:latin typeface="Arial Narrow"/>
              <a:cs typeface="Arial Narrow"/>
            </a:rPr>
            <a:t> </a:t>
          </a:r>
          <a:r>
            <a:rPr lang="en-US" sz="1600" b="1" kern="1200" dirty="0">
              <a:latin typeface="Arial Narrow"/>
              <a:cs typeface="Arial Narrow"/>
            </a:rPr>
            <a:t>An appropriate instrument or measure is selected to assess the </a:t>
          </a:r>
          <a:r>
            <a:rPr lang="en-US" sz="1600" b="1" kern="1200" dirty="0" smtClean="0">
              <a:latin typeface="Arial Narrow"/>
              <a:cs typeface="Arial Narrow"/>
            </a:rPr>
            <a:t>goal.</a:t>
          </a:r>
          <a:endParaRPr lang="en-US" sz="1600" b="1" kern="1200" dirty="0">
            <a:latin typeface="Arial Narrow"/>
            <a:cs typeface="Arial Narrow"/>
          </a:endParaRPr>
        </a:p>
      </dsp:txBody>
      <dsp:txXfrm>
        <a:off x="1915048" y="1523252"/>
        <a:ext cx="1200631" cy="3144743"/>
      </dsp:txXfrm>
    </dsp:sp>
    <dsp:sp modelId="{2505F961-13B7-444C-AD19-40CAA994683C}">
      <dsp:nvSpPr>
        <dsp:cNvPr id="0" name=""/>
        <dsp:cNvSpPr/>
      </dsp:nvSpPr>
      <dsp:spPr>
        <a:xfrm>
          <a:off x="3432013" y="0"/>
          <a:ext cx="1594172" cy="49529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latin typeface="Braggadocio"/>
              <a:cs typeface="Braggadocio"/>
            </a:rPr>
            <a:t>A</a:t>
          </a:r>
        </a:p>
      </dsp:txBody>
      <dsp:txXfrm>
        <a:off x="3432013" y="0"/>
        <a:ext cx="1594172" cy="1485899"/>
      </dsp:txXfrm>
    </dsp:sp>
    <dsp:sp modelId="{B4DA65E3-6262-49EC-8DA2-86E0B2B94FC1}">
      <dsp:nvSpPr>
        <dsp:cNvPr id="0" name=""/>
        <dsp:cNvSpPr/>
      </dsp:nvSpPr>
      <dsp:spPr>
        <a:xfrm>
          <a:off x="3591431" y="1485899"/>
          <a:ext cx="1275337" cy="32194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latin typeface="Arial Narrow"/>
              <a:cs typeface="Arial Narrow"/>
            </a:rPr>
            <a:t>Appropriate</a:t>
          </a:r>
          <a:endParaRPr lang="en-US" sz="2000" b="1" u="sng" kern="1200" dirty="0" smtClean="0">
            <a:latin typeface="Arial Narrow"/>
            <a:cs typeface="Arial Narrow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/>
              <a:cs typeface="Arial Narrow"/>
            </a:rPr>
            <a:t>The </a:t>
          </a:r>
          <a:r>
            <a:rPr lang="en-US" sz="1600" b="1" kern="1200" dirty="0">
              <a:latin typeface="Arial Narrow"/>
              <a:cs typeface="Arial Narrow"/>
            </a:rPr>
            <a:t>goal </a:t>
          </a:r>
          <a:r>
            <a:rPr lang="en-US" sz="1600" b="1" kern="1200" dirty="0" smtClean="0">
              <a:latin typeface="Arial Narrow"/>
              <a:cs typeface="Arial Narrow"/>
            </a:rPr>
            <a:t>is </a:t>
          </a:r>
          <a:r>
            <a:rPr lang="en-US" sz="1600" b="1" kern="1200" dirty="0" smtClean="0">
              <a:solidFill>
                <a:schemeClr val="tx1"/>
              </a:solidFill>
              <a:latin typeface="Arial Narrow"/>
              <a:cs typeface="Arial Narrow"/>
            </a:rPr>
            <a:t>standards-based, needs-focused</a:t>
          </a:r>
          <a:r>
            <a:rPr lang="en-US" sz="1600" b="1" kern="1200" dirty="0" smtClean="0">
              <a:latin typeface="Arial Narrow"/>
              <a:cs typeface="Arial Narrow"/>
            </a:rPr>
            <a:t> (and directly addresses all students)</a:t>
          </a:r>
          <a:endParaRPr lang="en-US" sz="1600" b="1" kern="1200" dirty="0">
            <a:latin typeface="Arial Narrow"/>
            <a:cs typeface="Arial Narrow"/>
          </a:endParaRPr>
        </a:p>
      </dsp:txBody>
      <dsp:txXfrm>
        <a:off x="3628784" y="1523252"/>
        <a:ext cx="1200631" cy="3144743"/>
      </dsp:txXfrm>
    </dsp:sp>
    <dsp:sp modelId="{19A67E69-8D24-4C04-98DC-123EAD42B217}">
      <dsp:nvSpPr>
        <dsp:cNvPr id="0" name=""/>
        <dsp:cNvSpPr/>
      </dsp:nvSpPr>
      <dsp:spPr>
        <a:xfrm>
          <a:off x="5145749" y="0"/>
          <a:ext cx="1594172" cy="49529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latin typeface="Braggadocio"/>
              <a:cs typeface="Braggadocio"/>
            </a:rPr>
            <a:t>R</a:t>
          </a:r>
        </a:p>
      </dsp:txBody>
      <dsp:txXfrm>
        <a:off x="5145749" y="0"/>
        <a:ext cx="1594172" cy="1485899"/>
      </dsp:txXfrm>
    </dsp:sp>
    <dsp:sp modelId="{19748DA9-B6E2-44F0-9959-C2481430C90D}">
      <dsp:nvSpPr>
        <dsp:cNvPr id="0" name=""/>
        <dsp:cNvSpPr/>
      </dsp:nvSpPr>
      <dsp:spPr>
        <a:xfrm>
          <a:off x="5334001" y="1485416"/>
          <a:ext cx="1275337" cy="32194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latin typeface="Arial Narrow"/>
              <a:cs typeface="Arial Narrow"/>
            </a:rPr>
            <a:t>Realistic &amp; Rigorous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/>
              <a:cs typeface="Arial Narrow"/>
            </a:rPr>
            <a:t>The </a:t>
          </a:r>
          <a:r>
            <a:rPr lang="en-US" sz="1600" b="1" kern="1200" dirty="0">
              <a:latin typeface="Arial Narrow"/>
              <a:cs typeface="Arial Narrow"/>
            </a:rPr>
            <a:t>goal is </a:t>
          </a:r>
          <a:r>
            <a:rPr lang="en-US" sz="1600" b="1" kern="1200" dirty="0" smtClean="0">
              <a:latin typeface="Arial Narrow"/>
              <a:cs typeface="Arial Narrow"/>
            </a:rPr>
            <a:t>attainable and stretches student learning.</a:t>
          </a:r>
          <a:endParaRPr lang="en-US" sz="1600" b="1" kern="1200" dirty="0">
            <a:latin typeface="Arial Narrow"/>
            <a:cs typeface="Arial Narrow"/>
          </a:endParaRPr>
        </a:p>
      </dsp:txBody>
      <dsp:txXfrm>
        <a:off x="5371354" y="1522769"/>
        <a:ext cx="1200631" cy="3144743"/>
      </dsp:txXfrm>
    </dsp:sp>
    <dsp:sp modelId="{322E053B-8B62-4303-89D2-5FA31F9CDE10}">
      <dsp:nvSpPr>
        <dsp:cNvPr id="0" name=""/>
        <dsp:cNvSpPr/>
      </dsp:nvSpPr>
      <dsp:spPr>
        <a:xfrm>
          <a:off x="6864027" y="0"/>
          <a:ext cx="1594172" cy="49529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latin typeface="Braggadocio"/>
              <a:cs typeface="Braggadocio"/>
            </a:rPr>
            <a:t>T</a:t>
          </a:r>
        </a:p>
      </dsp:txBody>
      <dsp:txXfrm>
        <a:off x="6864027" y="0"/>
        <a:ext cx="1594172" cy="1485899"/>
      </dsp:txXfrm>
    </dsp:sp>
    <dsp:sp modelId="{531A5F82-8A5B-477C-BAF4-7CE7520E8A31}">
      <dsp:nvSpPr>
        <dsp:cNvPr id="0" name=""/>
        <dsp:cNvSpPr/>
      </dsp:nvSpPr>
      <dsp:spPr>
        <a:xfrm>
          <a:off x="7018901" y="1485899"/>
          <a:ext cx="1275337" cy="32194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>
              <a:latin typeface="Arial Narrow"/>
              <a:cs typeface="Arial Narrow"/>
            </a:rPr>
            <a:t>Time-</a:t>
          </a:r>
          <a:r>
            <a:rPr lang="en-US" sz="1800" b="1" u="sng" kern="1200" dirty="0" smtClean="0">
              <a:latin typeface="Arial Narrow"/>
              <a:cs typeface="Arial Narrow"/>
            </a:rPr>
            <a:t>bound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/>
              <a:cs typeface="Arial Narrow"/>
            </a:rPr>
            <a:t>The </a:t>
          </a:r>
          <a:r>
            <a:rPr lang="en-US" sz="1600" b="1" kern="1200" dirty="0">
              <a:latin typeface="Arial Narrow"/>
              <a:cs typeface="Arial Narrow"/>
            </a:rPr>
            <a:t>goal is contained to a single school </a:t>
          </a:r>
          <a:r>
            <a:rPr lang="en-US" sz="1600" b="1" kern="1200" dirty="0" smtClean="0">
              <a:latin typeface="Arial Narrow"/>
              <a:cs typeface="Arial Narrow"/>
            </a:rPr>
            <a:t>year/course</a:t>
          </a:r>
          <a:r>
            <a:rPr lang="en-US" sz="1400" b="1" kern="1200" dirty="0" smtClean="0">
              <a:latin typeface="Arial Narrow"/>
              <a:cs typeface="Arial Narrow"/>
            </a:rPr>
            <a:t>.</a:t>
          </a:r>
          <a:endParaRPr lang="en-US" sz="1400" b="1" kern="1200" dirty="0">
            <a:latin typeface="Arial Narrow"/>
            <a:cs typeface="Arial Narrow"/>
          </a:endParaRPr>
        </a:p>
      </dsp:txBody>
      <dsp:txXfrm>
        <a:off x="7056254" y="1523252"/>
        <a:ext cx="1200631" cy="3144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5C3A85-29EC-0340-B072-8399E8D8E2F9}" type="datetimeFigureOut">
              <a:rPr lang="en-US"/>
              <a:pPr>
                <a:defRPr/>
              </a:pPr>
              <a:t>8/5/14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B97267-4105-A944-82F3-0964ADC75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3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BA7AC8-2B87-9F48-A9EF-A72B0BAD44EA}" type="datetimeFigureOut">
              <a:rPr lang="en-US"/>
              <a:pPr>
                <a:defRPr/>
              </a:pPr>
              <a:t>8/5/14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51A079-9B64-084C-ABEF-00E7533BE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9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Use your own pictures.  Something you’ve had an objective and a positive results to that objective.  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My objective was having my kids be responsible, educated adults and (so far) that has succeeded.  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6F6EF2-531A-4148-BD9D-C4027EDFCB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Another example.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Teacher C has fantastic observations, and has artifacts/evidence that support a Distinguished level of performance according to The SD Framework (Danielson). 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SLO’s are set, monitored and “low” growth is achieved. (This may be a very low achieving group of students…or perhaps the “Distinguished” rating is a bit inflated?)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two measures are applied to the matrix and this teacher also falls under “Meets Expectations” Rating for Teacher C. 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rating falls under the two bottom/right cells..therefore it is a rating that is “subject to review” and open for a judgment call from the administrator.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In the final analysis, if the Professional Practice Rating and the Student Growth Rating are two totally opposite ratings….the administrator may choose to make a judgment call on the teachers summative rating.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E91F18-6843-1A4F-8565-C78A813230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Have participants read each definition on their own.  Jot down some key points or key words for each definition. Turn to elbow partner and explain the difference between the two.  </a:t>
            </a:r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CB854D-9E4B-864A-8ADD-791A9120F8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minimum</a:t>
            </a:r>
            <a:r>
              <a:rPr lang="en-US" baseline="0" dirty="0" smtClean="0"/>
              <a:t> requirement of the SLO.  Each teacher should ask (or know) what is expected of them back in their home district.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1A079-9B64-084C-ABEF-00E7533BEF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18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a sample growth</a:t>
            </a:r>
            <a:r>
              <a:rPr lang="en-US" baseline="0" dirty="0" smtClean="0"/>
              <a:t> statement by one of the Pilot School teachers this past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1A079-9B64-084C-ABEF-00E7533BEF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52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This shows the SLO development has multiple steps that we’re going to walk through in a bit.  This graphic gives you an overview of the steps.  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next slides break down each one of the steps.  The SLO development answers 4 questions –and we address those in chunk #3.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69F033-163B-C84E-8B20-E66067A803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approximate timeline of a</a:t>
            </a:r>
            <a:r>
              <a:rPr lang="en-US" baseline="0" dirty="0" smtClean="0"/>
              <a:t> typical school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1A079-9B64-084C-ABEF-00E7533BEF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36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This shows the SLO development has multiple steps that we’re going to walk through in a bit.  This graphic gives you an overview of the steps.  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next slides break down each one of the steps.  The SLO development answers 4 questions –and we address those in chunk #3.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69F033-163B-C84E-8B20-E66067A803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This shows the SLO development has multiple steps that we’re going to walk through in a bit.  This graphic gives you an overview of the steps.  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next slides break down each one of the steps.  The SLO development answers 4 questions –and we address those in chunk #3.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69F033-163B-C84E-8B20-E66067A803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This shows the SLO development has multiple steps that we’re going to walk through in a bit.  This graphic gives you an overview of the steps.  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next slides break down each one of the steps.  The SLO development answers 4 questions –and we address those in chunk #3.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69F033-163B-C84E-8B20-E66067A803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“If Justified” for Example are on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1A079-9B64-084C-ABEF-00E7533BEF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9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loose agenda for the day without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1A079-9B64-084C-ABEF-00E7533BEF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19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Changing an SLO mid-way</a:t>
            </a:r>
            <a:r>
              <a:rPr lang="en-US" baseline="0" dirty="0" smtClean="0"/>
              <a:t> through is not something done because of poor teaching.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1A079-9B64-084C-ABEF-00E7533BEF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04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This shows the SLO development has multiple steps that we’re going to walk through in a bit.  This graphic gives you an overview of the steps.  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next slides break down each one of the steps.  The SLO development answers 4 questions –and we address those in chunk #3.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69F033-163B-C84E-8B20-E66067A803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few minutes and articulate clearly that the next portion</a:t>
            </a:r>
            <a:r>
              <a:rPr lang="en-US" baseline="0" dirty="0" smtClean="0"/>
              <a:t> of the training is about the SLO “process”.</a:t>
            </a:r>
          </a:p>
          <a:p>
            <a:r>
              <a:rPr lang="en-US" baseline="0" dirty="0" smtClean="0"/>
              <a:t>Try to keep attendees focused on the steps in the process guide – not to emulate the examples here – examples are provided, but it is more important to THINK about the questions asked and consider how they might answer the questions.</a:t>
            </a:r>
          </a:p>
          <a:p>
            <a:r>
              <a:rPr lang="en-US" baseline="0" dirty="0" smtClean="0"/>
              <a:t>Coach them away from focusing on the example – steer them away from the common pitfall of “the example </a:t>
            </a:r>
            <a:r>
              <a:rPr lang="en-US" baseline="0" dirty="0" err="1" smtClean="0"/>
              <a:t>isnt</a:t>
            </a:r>
            <a:r>
              <a:rPr lang="en-US" baseline="0" dirty="0" smtClean="0"/>
              <a:t> exactly like my classroom”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1A079-9B64-084C-ABEF-00E7533BEF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3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r>
              <a:rPr lang="en-US" baseline="0" dirty="0" smtClean="0"/>
              <a:t> guide – helps to guide the teacher through all the steps of developing the SLO through determining growth.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1A079-9B64-084C-ABEF-00E7533BEF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72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to know.</a:t>
            </a:r>
            <a:r>
              <a:rPr lang="en-US" baseline="0" dirty="0" smtClean="0"/>
              <a:t>  For example:  If a teacher teaches 3 sections of PE and 2 sections of ELA – they must take the ELA because it’s a tested subject and they’ll have more data.  However, this first year, if you are attending a Social studies training and also teach ELA – you can go with SS for this practice year.  Once it starts being “counted” for the state, it should be in the </a:t>
            </a:r>
            <a:r>
              <a:rPr lang="en-US" baseline="0" smtClean="0"/>
              <a:t>tested area.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1A079-9B64-084C-ABEF-00E7533BEF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91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just</a:t>
            </a:r>
            <a:r>
              <a:rPr lang="en-US" baseline="0" dirty="0" smtClean="0"/>
              <a:t> shows the definition of a “More Common”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“Less Common” assessment.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1A079-9B64-084C-ABEF-00E7533BEF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63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BD6366-B54E-4E44-8312-1D708960FAB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cs typeface="Arial" charset="0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>
                <a:latin typeface="Calibri" charset="0"/>
              </a:rPr>
              <a:t>Ask participants</a:t>
            </a:r>
            <a:r>
              <a:rPr lang="en-US">
                <a:latin typeface="Calibri" charset="0"/>
              </a:rPr>
              <a:t>: How many of you use SMART goals regularly? have written them?  Are familiar with SMART goals? 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goal must be SMART.   We know that sometimes the SMART goal looks differently – but for the SD SLO this was approved by the Commission of Teaching and Learning.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This is the state recommendation for determining growth.</a:t>
            </a:r>
            <a:endParaRPr lang="en-US" dirty="0">
              <a:latin typeface="Calibri" charset="0"/>
            </a:endParaRPr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27A7BF-4AC8-8B4E-B223-CB736C4400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how you would determine growth using an 80% mastery goal.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1A079-9B64-084C-ABEF-00E7533BEF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45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</a:t>
            </a:r>
            <a:r>
              <a:rPr lang="en-US" baseline="0" dirty="0" smtClean="0"/>
              <a:t> formula – except this is 70%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1A079-9B64-084C-ABEF-00E7533BEF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7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Read through the aspiration and the groups that have been working to put the Teacher Effectiveness System together.</a:t>
            </a: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B34EC8-E4B2-8943-92F8-EDC12CC2B0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STOP after the first click (Figure where your scores must be according to your growth goal) and have teachers figure this out before clicking through the rest!!!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Give teachers time to figure out what </a:t>
            </a:r>
            <a:r>
              <a:rPr lang="en-US" dirty="0" smtClean="0">
                <a:latin typeface="Calibri" charset="0"/>
              </a:rPr>
              <a:t>90</a:t>
            </a:r>
            <a:r>
              <a:rPr lang="en-US" dirty="0">
                <a:latin typeface="Calibri" charset="0"/>
              </a:rPr>
              <a:t>% would be (allow calculators).  </a:t>
            </a:r>
          </a:p>
        </p:txBody>
      </p:sp>
      <p:sp>
        <p:nvSpPr>
          <p:cNvPr id="178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28C4B2-4497-474F-AA8B-62DE0C77D2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STOP after the first click (Figure where your scores must be according to your growth goal) and have teachers figure this out before clicking through the rest!!!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Give teachers time to figure out what </a:t>
            </a:r>
            <a:r>
              <a:rPr lang="en-US" dirty="0" smtClean="0">
                <a:latin typeface="Calibri" charset="0"/>
              </a:rPr>
              <a:t>90</a:t>
            </a:r>
            <a:r>
              <a:rPr lang="en-US" dirty="0">
                <a:latin typeface="Calibri" charset="0"/>
              </a:rPr>
              <a:t>% would be (allow calculators).  </a:t>
            </a:r>
          </a:p>
        </p:txBody>
      </p:sp>
      <p:sp>
        <p:nvSpPr>
          <p:cNvPr id="178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28C4B2-4497-474F-AA8B-62DE0C77D2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This slide lets teachers know that principals are also responsible for student growth ratings in their building – by how well their teachers achieve their SLOs.  </a:t>
            </a:r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6261FA-62C6-B341-B504-354F4C71C4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This is just what it says – the big picture!</a:t>
            </a:r>
            <a:endParaRPr lang="en-US" dirty="0">
              <a:latin typeface="Calibri" charset="0"/>
            </a:endParaRPr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5B705A-C1B3-5341-B349-D1251326E2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Add contact information </a:t>
            </a:r>
          </a:p>
        </p:txBody>
      </p:sp>
      <p:sp>
        <p:nvSpPr>
          <p:cNvPr id="189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550032-DC5F-9642-8268-DEA43F6640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err="1">
                <a:latin typeface="Calibri" charset="0"/>
              </a:rPr>
              <a:t>Evals</a:t>
            </a:r>
            <a:r>
              <a:rPr lang="en-US" dirty="0">
                <a:latin typeface="Calibri" charset="0"/>
              </a:rPr>
              <a:t> in the past have not been standardized – varied WILDLY from district to district.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SD submitted a waiver in order to meet NCLB requirements in a way that worked for SD teachers.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Districts have the choice to adopt the SD Framework for Teaching </a:t>
            </a:r>
            <a:r>
              <a:rPr lang="en-US" dirty="0" smtClean="0">
                <a:latin typeface="Calibri" charset="0"/>
              </a:rPr>
              <a:t>and the SLO process OR </a:t>
            </a:r>
            <a:r>
              <a:rPr lang="en-US" dirty="0">
                <a:latin typeface="Calibri" charset="0"/>
              </a:rPr>
              <a:t>keep their current system </a:t>
            </a:r>
            <a:r>
              <a:rPr lang="en-US" dirty="0" smtClean="0">
                <a:latin typeface="Calibri" charset="0"/>
              </a:rPr>
              <a:t>If crosswalk indicates that </a:t>
            </a:r>
            <a:r>
              <a:rPr lang="en-US" dirty="0">
                <a:latin typeface="Calibri" charset="0"/>
              </a:rPr>
              <a:t>criteria of the </a:t>
            </a:r>
            <a:r>
              <a:rPr lang="en-US" dirty="0" smtClean="0">
                <a:latin typeface="Calibri" charset="0"/>
              </a:rPr>
              <a:t>law</a:t>
            </a:r>
            <a:r>
              <a:rPr lang="en-US" baseline="0" dirty="0" smtClean="0">
                <a:latin typeface="Calibri" charset="0"/>
              </a:rPr>
              <a:t> is met.</a:t>
            </a: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We will be explaining in the following slides how each of the two parts work together </a:t>
            </a: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5934E0-128B-F043-81E1-3DAE394D12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Review with teachers the Teacher Effectiveness System.  This slide takes you through the 2 parts of the system – piece by piece.  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728D23-D06A-D44F-B6AE-33CE98E002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This slide singles out the SLO (Student Growth) process that we’ll be talking about today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This is the “recommended” Teacher</a:t>
            </a:r>
            <a:r>
              <a:rPr lang="en-US" baseline="0" dirty="0" smtClean="0">
                <a:latin typeface="Calibri" charset="0"/>
              </a:rPr>
              <a:t> Effectiveness Model in SD</a:t>
            </a:r>
            <a:endParaRPr lang="en-US" dirty="0">
              <a:latin typeface="Calibri" charset="0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BD7383-BA21-5F4C-9B0A-9CACFE7BC8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You can see in this grid that both parts of your evaluation come together to determine one score.  (Go through a scenario – Proficient in professional practice and expected in student growth rating and where that falls into meets expectation.  </a:t>
            </a: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C44F8D-E4B0-0E49-965B-858CA72D73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For example….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Teacher A has good observations, and has artifacts/evidence that support a Proficient level of performance according to The SD Framework (Danielson). 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SLO’s are set, monitored and “Expected” growth is achieved.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two measures are applied to the matrix and where the two meet indicate “Meets Expectations” Rating for Teacher A. 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7D4A9B-C1BD-C646-9A4F-4B8C0AC79B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Another example.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Teacher A has less than great observations, and has artifacts/evidence that support </a:t>
            </a:r>
            <a:r>
              <a:rPr lang="en-US" dirty="0" smtClean="0">
                <a:latin typeface="Calibri" charset="0"/>
              </a:rPr>
              <a:t>an</a:t>
            </a:r>
            <a:r>
              <a:rPr lang="en-US" baseline="0" dirty="0" smtClean="0">
                <a:latin typeface="Calibri" charset="0"/>
              </a:rPr>
              <a:t> Unsatisfactory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level of performance according to The SD Framework (Danielson). 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SLO’s are set, monitored and “High” growth is achieved.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The two measures are applied to the matrix and this teacher too falls under “Meets Expectations” Rating for Teacher B 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The rating falls under the two top/right </a:t>
            </a:r>
            <a:r>
              <a:rPr lang="en-US" dirty="0" err="1">
                <a:latin typeface="Calibri" charset="0"/>
              </a:rPr>
              <a:t>cells..therefore</a:t>
            </a:r>
            <a:r>
              <a:rPr lang="en-US" dirty="0">
                <a:latin typeface="Calibri" charset="0"/>
              </a:rPr>
              <a:t> it is a rating that is “subject to review” and open for a judgment call from the teachers administrator.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B66405-A2FA-B34E-8D9A-70CB72419C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4941-D42F-EF49-A37D-490D75B104DB}" type="datetimeFigureOut">
              <a:rPr lang="en-US"/>
              <a:pPr>
                <a:defRPr/>
              </a:pPr>
              <a:t>8/5/14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B6B6A-5008-0541-9762-C2AACC12C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9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2F45-5909-3144-A530-54048B49C723}" type="datetimeFigureOut">
              <a:rPr lang="en-US"/>
              <a:pPr>
                <a:defRPr/>
              </a:pPr>
              <a:t>8/5/14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C4FC3-A226-2247-82CD-68D584094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1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3F327-9C44-4B4A-8749-CF4610FBAB9F}" type="datetimeFigureOut">
              <a:rPr lang="en-US"/>
              <a:pPr>
                <a:defRPr/>
              </a:pPr>
              <a:t>8/5/14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215F8-8F2A-0D48-8D1E-5E10F8A97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2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ACDD2-BB38-E742-81A7-21A090FEE6CC}" type="datetimeFigureOut">
              <a:rPr lang="en-US"/>
              <a:pPr>
                <a:defRPr/>
              </a:pPr>
              <a:t>8/5/14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3F1E4-8DFA-B94C-B3BF-401F07E7B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16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6A98-24ED-C24F-9D67-6821DCEA4491}" type="datetimeFigureOut">
              <a:rPr lang="en-US"/>
              <a:pPr>
                <a:defRPr/>
              </a:pPr>
              <a:t>8/5/14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EAFA-F7A0-404F-9479-1D044CBE6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74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5400" b="1">
                <a:solidFill>
                  <a:srgbClr val="95B3D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5FD9A00-F085-804B-AFFB-8B203ACCDF34}" type="datetimeFigureOut">
              <a:rPr lang="en-US"/>
              <a:pPr>
                <a:defRPr/>
              </a:pPr>
              <a:t>8/5/14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51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397262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2055813"/>
            <a:ext cx="397262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1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D15D-D2C1-7F49-8B31-73ABD70E70ED}" type="datetimeFigureOut">
              <a:rPr lang="en-US"/>
              <a:pPr>
                <a:defRPr/>
              </a:pPr>
              <a:t>8/5/14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76BD1-0327-5740-92A0-E644292C5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0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DE8D-631C-B148-B336-7969F752CD9E}" type="datetimeFigureOut">
              <a:rPr lang="en-US"/>
              <a:pPr>
                <a:defRPr/>
              </a:pPr>
              <a:t>8/5/14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C8832-C32A-0B4D-86D8-15C9C071C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0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9D696-A095-9A48-A6FF-6EA73275B4F5}" type="datetimeFigureOut">
              <a:rPr lang="en-US"/>
              <a:pPr>
                <a:defRPr/>
              </a:pPr>
              <a:t>8/5/14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D5CF-A7BC-BC43-86BA-DBF1AC882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709A-F6A9-A446-8E83-EE70522B7073}" type="datetimeFigureOut">
              <a:rPr lang="en-US"/>
              <a:pPr>
                <a:defRPr/>
              </a:pPr>
              <a:t>8/5/14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8C463-F71D-1D4B-A27D-E4EFF274C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6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210C-38BE-114A-A57C-BC5DD49970E7}" type="datetimeFigureOut">
              <a:rPr lang="en-US"/>
              <a:pPr>
                <a:defRPr/>
              </a:pPr>
              <a:t>8/5/14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2EB68-05A8-F04D-9CCC-2A6416095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7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25D6-19AA-6446-A044-E7EAB623CA5F}" type="datetimeFigureOut">
              <a:rPr lang="en-US"/>
              <a:pPr>
                <a:defRPr/>
              </a:pPr>
              <a:t>8/5/14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1F8D-F5AE-4F4E-83CE-3848D60EC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51764-7140-1C4C-B58A-6429D08CC684}" type="datetimeFigureOut">
              <a:rPr lang="en-US"/>
              <a:pPr>
                <a:defRPr/>
              </a:pPr>
              <a:t>8/5/14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ACBD-D754-8E42-A7D5-0DC430483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9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B532-1B5A-3746-8E9D-50EC85E08DF1}" type="datetimeFigureOut">
              <a:rPr lang="en-US"/>
              <a:pPr>
                <a:defRPr/>
              </a:pPr>
              <a:t>8/5/14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045CE-A9AE-F540-8430-F9BD521F1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3505200" y="122238"/>
            <a:ext cx="5486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3E68C9-A4A2-D844-ABCD-7977502DF308}" type="datetimeFigureOut">
              <a:rPr lang="en-US"/>
              <a:pPr>
                <a:defRPr/>
              </a:pPr>
              <a:t>8/5/14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B245FF-9F64-A646-B40F-E6C7AD2C0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lnSpc>
          <a:spcPts val="3000"/>
        </a:lnSpc>
        <a:spcBef>
          <a:spcPct val="0"/>
        </a:spcBef>
        <a:spcAft>
          <a:spcPct val="0"/>
        </a:spcAft>
        <a:defRPr sz="32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6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8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.bin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0" t="6929" r="1930" b="-6929"/>
          <a:stretch>
            <a:fillRect/>
          </a:stretch>
        </p:blipFill>
        <p:spPr bwMode="auto">
          <a:xfrm>
            <a:off x="0" y="2727325"/>
            <a:ext cx="84582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" name="Title 1"/>
          <p:cNvSpPr>
            <a:spLocks noGrp="1"/>
          </p:cNvSpPr>
          <p:nvPr>
            <p:ph type="ctrTitle"/>
          </p:nvPr>
        </p:nvSpPr>
        <p:spPr>
          <a:xfrm>
            <a:off x="3505200" y="609600"/>
            <a:ext cx="5105400" cy="1981200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  <a:latin typeface="Calibri" charset="0"/>
              </a:rPr>
              <a:t/>
            </a:r>
            <a:br>
              <a:rPr lang="en-US" sz="4000" dirty="0" smtClean="0">
                <a:solidFill>
                  <a:srgbClr val="000000"/>
                </a:solidFill>
                <a:latin typeface="Calibri" charset="0"/>
              </a:rPr>
            </a:br>
            <a:r>
              <a:rPr lang="en-US" sz="4000" dirty="0" smtClean="0">
                <a:solidFill>
                  <a:srgbClr val="000000"/>
                </a:solidFill>
                <a:latin typeface="Calibri" charset="0"/>
              </a:rPr>
              <a:t>How Does Student Growth Measure a Teacher’s Worth?</a:t>
            </a:r>
            <a:br>
              <a:rPr lang="en-US" sz="4000" dirty="0" smtClean="0">
                <a:solidFill>
                  <a:srgbClr val="000000"/>
                </a:solidFill>
                <a:latin typeface="Calibri" charset="0"/>
              </a:rPr>
            </a:br>
            <a:endParaRPr lang="en-US" sz="40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5638800" cy="1371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Dianna Tyler &amp; Pat Hubert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ASBSD Joint Conference</a:t>
            </a:r>
          </a:p>
        </p:txBody>
      </p:sp>
      <p:pic>
        <p:nvPicPr>
          <p:cNvPr id="7171" name="Picture Placeholder 6" descr="Kids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0" b="18190"/>
          <a:stretch>
            <a:fillRect/>
          </a:stretch>
        </p:blipFill>
        <p:spPr>
          <a:xfrm>
            <a:off x="592137" y="609600"/>
            <a:ext cx="2383854" cy="2362200"/>
          </a:xfrm>
        </p:spPr>
      </p:pic>
      <p:pic>
        <p:nvPicPr>
          <p:cNvPr id="7172" name="Picture Placeholder 8" descr="gray kids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61" b="-16061"/>
          <a:stretch>
            <a:fillRect/>
          </a:stretch>
        </p:blipFill>
        <p:spPr>
          <a:xfrm>
            <a:off x="5638800" y="3819692"/>
            <a:ext cx="2989262" cy="296210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Teacher C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685800" y="1371600"/>
          <a:ext cx="7645400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Document" r:id="rId5" imgW="6032500" imgH="2959100" progId="Word.Document.12">
                  <p:embed/>
                </p:oleObj>
              </mc:Choice>
              <mc:Fallback>
                <p:oleObj name="Document" r:id="rId5" imgW="6032500" imgH="29591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7645400" cy="374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90600" y="4800600"/>
            <a:ext cx="5334000" cy="457200"/>
          </a:xfrm>
          <a:prstGeom prst="rect">
            <a:avLst/>
          </a:prstGeom>
          <a:solidFill>
            <a:srgbClr val="6920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Summative Teacher Effectiveness Rating Categories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5410200"/>
            <a:ext cx="1600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Below Expectations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2717800" y="5410200"/>
            <a:ext cx="17526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Meets Expectations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5410200"/>
            <a:ext cx="1828800" cy="457200"/>
          </a:xfrm>
          <a:prstGeom prst="rect">
            <a:avLst/>
          </a:prstGeom>
          <a:solidFill>
            <a:srgbClr val="1B1A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Exceeds Expectations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29400" y="4800600"/>
            <a:ext cx="1828800" cy="1066800"/>
          </a:xfrm>
          <a:prstGeom prst="rect">
            <a:avLst/>
          </a:prstGeom>
          <a:solidFill>
            <a:srgbClr val="1B1A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Judgment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Rating Subject 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to Review</a:t>
            </a: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4387850" y="324485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6705600" y="5334000"/>
            <a:ext cx="366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Zapf Dingbats" charset="0"/>
              </a:rPr>
              <a:t>✪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29400" y="1524000"/>
            <a:ext cx="1600200" cy="685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8200" y="3886200"/>
            <a:ext cx="1600200" cy="685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Arrow Connector 18"/>
          <p:cNvCxnSpPr>
            <a:stCxn id="14" idx="4"/>
          </p:cNvCxnSpPr>
          <p:nvPr/>
        </p:nvCxnSpPr>
        <p:spPr>
          <a:xfrm flipH="1">
            <a:off x="7377113" y="2209800"/>
            <a:ext cx="52387" cy="16764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00300" y="4267200"/>
            <a:ext cx="4686300" cy="76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5-Point Star 22"/>
          <p:cNvSpPr/>
          <p:nvPr/>
        </p:nvSpPr>
        <p:spPr>
          <a:xfrm>
            <a:off x="7162800" y="3962400"/>
            <a:ext cx="609600" cy="533400"/>
          </a:xfrm>
          <a:prstGeom prst="star5">
            <a:avLst/>
          </a:prstGeom>
          <a:solidFill>
            <a:schemeClr val="accent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19400" y="5334000"/>
            <a:ext cx="1600200" cy="685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81800" y="3886200"/>
            <a:ext cx="1447800" cy="844550"/>
          </a:xfrm>
          <a:prstGeom prst="rect">
            <a:avLst/>
          </a:prstGeom>
          <a:solidFill>
            <a:srgbClr val="1B1A3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Judgment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Rating Subject 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to Review</a:t>
            </a:r>
          </a:p>
        </p:txBody>
      </p:sp>
    </p:spTree>
    <p:extLst>
      <p:ext uri="{BB962C8B-B14F-4D97-AF65-F5344CB8AC3E}">
        <p14:creationId xmlns:p14="http://schemas.microsoft.com/office/powerpoint/2010/main" val="121931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42938" y="2057400"/>
            <a:ext cx="3352800" cy="1116013"/>
          </a:xfrm>
        </p:spPr>
        <p:txBody>
          <a:bodyPr/>
          <a:lstStyle/>
          <a:p>
            <a:pPr algn="l"/>
            <a:r>
              <a:rPr lang="en-US" sz="2400">
                <a:solidFill>
                  <a:srgbClr val="800000"/>
                </a:solidFill>
                <a:latin typeface="Calibri" charset="0"/>
              </a:rPr>
              <a:t>Student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2833688"/>
            <a:ext cx="3548062" cy="377190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ts val="2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u="sng" dirty="0">
                <a:ea typeface="+mn-ea"/>
                <a:cs typeface="+mn-cs"/>
              </a:rPr>
              <a:t>Student growth </a:t>
            </a:r>
            <a:r>
              <a:rPr lang="en-US" sz="2000" dirty="0">
                <a:ea typeface="+mn-ea"/>
                <a:cs typeface="+mn-cs"/>
              </a:rPr>
              <a:t>is defined as a positive change in student achievement between two or more points in time. Using a measure of student growth – as opposed to using student achievement results from a single test delivered at a single point in time – is more reflective of the impact an individual teacher has on student learning. </a:t>
            </a:r>
          </a:p>
          <a:p>
            <a:pPr fontAlgn="auto">
              <a:lnSpc>
                <a:spcPts val="2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ea typeface="+mn-ea"/>
              <a:cs typeface="+mn-cs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724400" y="22860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800000"/>
                </a:solidFill>
              </a:rPr>
              <a:t>Student Learning Objective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724400" y="2767013"/>
            <a:ext cx="4114800" cy="317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i="1" u="sng" dirty="0"/>
              <a:t>A Student Learning Objective </a:t>
            </a:r>
            <a:r>
              <a:rPr lang="en-US" sz="2000" b="1" dirty="0"/>
              <a:t>is a teacher-­‐driven goal or set of goals that establish expectations for student academic growth over a period of time. The specific</a:t>
            </a:r>
            <a:r>
              <a:rPr lang="en-US" sz="2000" b="1" dirty="0" smtClean="0"/>
              <a:t>, rigorous, realistic and </a:t>
            </a:r>
            <a:r>
              <a:rPr lang="en-US" sz="2000" b="1" dirty="0"/>
              <a:t>measurable </a:t>
            </a:r>
            <a:r>
              <a:rPr lang="en-US" sz="2000" b="1" dirty="0" smtClean="0"/>
              <a:t>goal(s) </a:t>
            </a:r>
            <a:r>
              <a:rPr lang="en-US" sz="2000" b="1" dirty="0"/>
              <a:t>must be based on baseline data and represent the most important learning that needs to occur during the instructional period. SLOs are aligned to applicable Common Core, state or national </a:t>
            </a:r>
            <a:r>
              <a:rPr lang="en-US" sz="2000" b="1" dirty="0" smtClean="0"/>
              <a:t>standards.</a:t>
            </a:r>
            <a:endParaRPr lang="en-US" sz="2000" b="1" dirty="0"/>
          </a:p>
        </p:txBody>
      </p:sp>
      <p:pic>
        <p:nvPicPr>
          <p:cNvPr id="2560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960438"/>
            <a:ext cx="19129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3810000" y="76200"/>
            <a:ext cx="495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4000" b="1">
                <a:solidFill>
                  <a:schemeClr val="bg1"/>
                </a:solidFill>
              </a:rPr>
              <a:t>Let’s Define It!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SLOs?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7475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A minimum of 1 SLO per teacher is required.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674954"/>
            <a:ext cx="891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288" indent="-522288">
              <a:buFont typeface="Arial"/>
              <a:buChar char="•"/>
            </a:pPr>
            <a:r>
              <a:rPr lang="en-US" sz="4000" dirty="0" smtClean="0"/>
              <a:t>Teachers can write more, but only one is required by the state and used for evaluation purposes.</a:t>
            </a:r>
          </a:p>
          <a:p>
            <a:pPr marL="522288" indent="-522288">
              <a:buFont typeface="Arial"/>
              <a:buChar char="•"/>
            </a:pPr>
            <a:r>
              <a:rPr lang="en-US" sz="4000" dirty="0" smtClean="0"/>
              <a:t>Districts may require more than one SLO.</a:t>
            </a:r>
            <a:r>
              <a:rPr lang="en-US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530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0" y="4191000"/>
            <a:ext cx="9372600" cy="2667000"/>
          </a:xfrm>
          <a:prstGeom prst="irregularSeal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505200" y="152400"/>
            <a:ext cx="5486400" cy="639762"/>
          </a:xfrm>
        </p:spPr>
        <p:txBody>
          <a:bodyPr/>
          <a:lstStyle/>
          <a:p>
            <a:r>
              <a:rPr lang="en-US" sz="4400" dirty="0" smtClean="0">
                <a:latin typeface="Calibri" charset="0"/>
              </a:rPr>
              <a:t>Sample Growth Goal</a:t>
            </a:r>
            <a:endParaRPr lang="en-US" sz="4400" dirty="0">
              <a:latin typeface="Calibri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3200399"/>
          </a:xfrm>
        </p:spPr>
        <p:txBody>
          <a:bodyPr/>
          <a:lstStyle/>
          <a:p>
            <a:pPr marL="0" indent="0">
              <a:lnSpc>
                <a:spcPts val="4800"/>
              </a:lnSpc>
              <a:buNone/>
            </a:pPr>
            <a:r>
              <a:rPr lang="en-US" dirty="0" smtClean="0">
                <a:latin typeface="Calibri" charset="0"/>
              </a:rPr>
              <a:t>For the 2014-15 school year, 90% of my students will pass the end of the year teacher created Civics assessment with a score of 70% or better.</a:t>
            </a:r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71600" y="4114800"/>
            <a:ext cx="6400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0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b="1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800"/>
              </a:lnSpc>
              <a:buFont typeface="Arial" charset="0"/>
              <a:buNone/>
            </a:pPr>
            <a:endParaRPr lang="en-US" sz="6600" dirty="0" smtClean="0">
              <a:solidFill>
                <a:schemeClr val="bg1"/>
              </a:solidFill>
              <a:latin typeface="Calibri" charset="0"/>
            </a:endParaRPr>
          </a:p>
          <a:p>
            <a:pPr marL="0" indent="0" algn="ctr">
              <a:lnSpc>
                <a:spcPts val="3000"/>
              </a:lnSpc>
              <a:buFont typeface="Arial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 charset="0"/>
              </a:rPr>
              <a:t>This example is the end </a:t>
            </a:r>
          </a:p>
          <a:p>
            <a:pPr marL="0" indent="0" algn="ctr">
              <a:lnSpc>
                <a:spcPts val="3000"/>
              </a:lnSpc>
              <a:buFont typeface="Arial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 charset="0"/>
              </a:rPr>
              <a:t>result of working through </a:t>
            </a:r>
          </a:p>
          <a:p>
            <a:pPr marL="0" indent="0" algn="ctr">
              <a:lnSpc>
                <a:spcPts val="3000"/>
              </a:lnSpc>
              <a:buFont typeface="Arial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 charset="0"/>
              </a:rPr>
              <a:t>the SLO development. </a:t>
            </a:r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185" b="91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012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1905000" y="1981200"/>
            <a:ext cx="0" cy="2819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0" y="1981200"/>
            <a:ext cx="0" cy="2819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81000" y="1371600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SLO Development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2514600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SLO Approval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3615266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Ongoing Communication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" y="4800600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Prepare for Summative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14800" y="1371600"/>
            <a:ext cx="4038600" cy="6858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Prioritize Learning Content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</a:rPr>
              <a:t>What do I want my students to be able to know and do?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14800" y="2438400"/>
            <a:ext cx="4038600" cy="6096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Analyze data and develop baselines</a:t>
            </a:r>
            <a:endParaRPr lang="en-US" sz="1400" b="1" dirty="0">
              <a:solidFill>
                <a:srgbClr val="800000"/>
              </a:solidFill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</a:rPr>
              <a:t>Where are my students starting?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76600" y="1676400"/>
            <a:ext cx="6858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114800" y="3429000"/>
            <a:ext cx="4038600" cy="6858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Select or develop an assessment</a:t>
            </a:r>
            <a:endParaRPr lang="en-US" sz="1400" b="1" dirty="0">
              <a:solidFill>
                <a:srgbClr val="800000"/>
              </a:solidFill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What assessments are available?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14800" y="4554538"/>
            <a:ext cx="4038600" cy="7620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Write growth goal</a:t>
            </a:r>
          </a:p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What can I expect my students to achieve?</a:t>
            </a:r>
          </a:p>
        </p:txBody>
      </p:sp>
      <p:cxnSp>
        <p:nvCxnSpPr>
          <p:cNvPr id="21" name="Elbow Connector 20"/>
          <p:cNvCxnSpPr>
            <a:stCxn id="0" idx="3"/>
            <a:endCxn id="14" idx="2"/>
          </p:cNvCxnSpPr>
          <p:nvPr/>
        </p:nvCxnSpPr>
        <p:spPr>
          <a:xfrm>
            <a:off x="3505200" y="2933700"/>
            <a:ext cx="2628900" cy="2382838"/>
          </a:xfrm>
          <a:prstGeom prst="bentConnector4">
            <a:avLst>
              <a:gd name="adj1" fmla="val 11594"/>
              <a:gd name="adj2" fmla="val 109591"/>
            </a:avLst>
          </a:prstGeom>
          <a:ln>
            <a:solidFill>
              <a:srgbClr val="00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38" name="Title 25"/>
          <p:cNvSpPr>
            <a:spLocks noGrp="1"/>
          </p:cNvSpPr>
          <p:nvPr>
            <p:ph type="title"/>
          </p:nvPr>
        </p:nvSpPr>
        <p:spPr>
          <a:xfrm>
            <a:off x="3505200" y="76200"/>
            <a:ext cx="5486400" cy="639763"/>
          </a:xfrm>
        </p:spPr>
        <p:txBody>
          <a:bodyPr/>
          <a:lstStyle/>
          <a:p>
            <a:r>
              <a:rPr lang="en-US" sz="4000" dirty="0">
                <a:latin typeface="Calibri" charset="0"/>
              </a:rPr>
              <a:t>The SLO </a:t>
            </a:r>
            <a:r>
              <a:rPr lang="en-US" sz="4000" dirty="0" smtClean="0">
                <a:latin typeface="Calibri" charset="0"/>
              </a:rPr>
              <a:t>Process</a:t>
            </a:r>
            <a:endParaRPr lang="en-US" sz="4000" dirty="0">
              <a:latin typeface="Calibri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685800"/>
            <a:ext cx="3886200" cy="5791200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Process Time </a:t>
            </a:r>
            <a:r>
              <a:rPr lang="en-US" dirty="0">
                <a:latin typeface="Calibri" charset="0"/>
              </a:rPr>
              <a:t>line	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3200400"/>
            <a:ext cx="8077200" cy="0"/>
          </a:xfrm>
          <a:prstGeom prst="line">
            <a:avLst/>
          </a:prstGeom>
          <a:ln w="190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81000" y="2971800"/>
            <a:ext cx="4572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2971800"/>
            <a:ext cx="4572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19600" y="2971800"/>
            <a:ext cx="4572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53400" y="2971800"/>
            <a:ext cx="4572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657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SLO Development</a:t>
            </a:r>
          </a:p>
          <a:p>
            <a:r>
              <a:rPr lang="en-US" b="1" dirty="0" smtClean="0"/>
              <a:t>Aug.-Oct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3657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SLO Approval</a:t>
            </a:r>
          </a:p>
          <a:p>
            <a:pPr algn="ctr"/>
            <a:r>
              <a:rPr lang="en-US" b="1" dirty="0" smtClean="0"/>
              <a:t>Fall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3657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Progress Update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0" y="36576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End of SLO year/semester </a:t>
            </a:r>
            <a:r>
              <a:rPr lang="en-US" b="1" dirty="0" err="1" smtClean="0"/>
              <a:t>mtg</a:t>
            </a:r>
            <a:r>
              <a:rPr lang="en-US" b="1" dirty="0" smtClean="0"/>
              <a:t> with evaluator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16" y="1676400"/>
            <a:ext cx="1917384" cy="1114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216" y="1676400"/>
            <a:ext cx="1917384" cy="1114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0668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8" name="Title 25"/>
          <p:cNvSpPr>
            <a:spLocks noGrp="1"/>
          </p:cNvSpPr>
          <p:nvPr>
            <p:ph type="title"/>
          </p:nvPr>
        </p:nvSpPr>
        <p:spPr>
          <a:xfrm>
            <a:off x="3505200" y="76200"/>
            <a:ext cx="5486400" cy="639763"/>
          </a:xfrm>
        </p:spPr>
        <p:txBody>
          <a:bodyPr/>
          <a:lstStyle/>
          <a:p>
            <a:r>
              <a:rPr lang="en-US" sz="4800" dirty="0" smtClean="0">
                <a:latin typeface="Calibri" charset="0"/>
              </a:rPr>
              <a:t>Step 1</a:t>
            </a:r>
            <a:endParaRPr lang="en-US" sz="4800" dirty="0">
              <a:latin typeface="Calibri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990600"/>
            <a:ext cx="3886200" cy="1447800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905000" y="1981200"/>
            <a:ext cx="0" cy="2819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6000" y="1981200"/>
            <a:ext cx="0" cy="2819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81000" y="1371600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SLO Development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1000" y="2514600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SLO Approval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1000" y="3615266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Ongoing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81000" y="4800600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Prepare for Summative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114800" y="1371600"/>
            <a:ext cx="4038600" cy="6858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Prioritize Learning Content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</a:rPr>
              <a:t>What do I want my students to be able to know and do?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14800" y="2438400"/>
            <a:ext cx="4038600" cy="6096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Analyze data and develop baselines</a:t>
            </a:r>
            <a:endParaRPr lang="en-US" sz="1400" b="1" dirty="0">
              <a:solidFill>
                <a:srgbClr val="800000"/>
              </a:solidFill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</a:rPr>
              <a:t>Where are my students starting?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276600" y="1676400"/>
            <a:ext cx="6858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114800" y="3429000"/>
            <a:ext cx="4038600" cy="6858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Select or develop an assessment</a:t>
            </a:r>
            <a:endParaRPr lang="en-US" sz="1400" b="1" dirty="0">
              <a:solidFill>
                <a:srgbClr val="800000"/>
              </a:solidFill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What assessments are available?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114800" y="4554538"/>
            <a:ext cx="4038600" cy="7620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Write growth goal</a:t>
            </a:r>
          </a:p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What can I expect my students to achieve?</a:t>
            </a:r>
          </a:p>
        </p:txBody>
      </p:sp>
      <p:cxnSp>
        <p:nvCxnSpPr>
          <p:cNvPr id="33" name="Elbow Connector 32"/>
          <p:cNvCxnSpPr>
            <a:endCxn id="32" idx="2"/>
          </p:cNvCxnSpPr>
          <p:nvPr/>
        </p:nvCxnSpPr>
        <p:spPr>
          <a:xfrm>
            <a:off x="3505200" y="2933700"/>
            <a:ext cx="2628900" cy="2382838"/>
          </a:xfrm>
          <a:prstGeom prst="bentConnector4">
            <a:avLst>
              <a:gd name="adj1" fmla="val 11594"/>
              <a:gd name="adj2" fmla="val 109591"/>
            </a:avLst>
          </a:prstGeom>
          <a:ln>
            <a:solidFill>
              <a:srgbClr val="00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62400" y="914400"/>
            <a:ext cx="4343400" cy="4953000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4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1905000" y="1981200"/>
            <a:ext cx="0" cy="2819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0" y="1981200"/>
            <a:ext cx="0" cy="2819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81000" y="1371600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SLO Development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2514600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SLO Approval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3615266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Ongoing Communication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" y="4800600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Prepare for Summative</a:t>
            </a:r>
          </a:p>
        </p:txBody>
      </p:sp>
      <p:sp>
        <p:nvSpPr>
          <p:cNvPr id="34838" name="Title 25"/>
          <p:cNvSpPr>
            <a:spLocks noGrp="1"/>
          </p:cNvSpPr>
          <p:nvPr>
            <p:ph type="title"/>
          </p:nvPr>
        </p:nvSpPr>
        <p:spPr>
          <a:xfrm>
            <a:off x="3505200" y="76200"/>
            <a:ext cx="5486400" cy="639763"/>
          </a:xfrm>
        </p:spPr>
        <p:txBody>
          <a:bodyPr/>
          <a:lstStyle/>
          <a:p>
            <a:r>
              <a:rPr lang="en-US" sz="4800" dirty="0" smtClean="0">
                <a:latin typeface="Calibri" charset="0"/>
              </a:rPr>
              <a:t>Step 2</a:t>
            </a:r>
            <a:endParaRPr lang="en-US" sz="4800" dirty="0">
              <a:latin typeface="Calibri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2209800"/>
            <a:ext cx="3886200" cy="1447800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0" y="1981200"/>
            <a:ext cx="0" cy="2819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114800" y="1371600"/>
            <a:ext cx="4038600" cy="6858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Prioritize Learning Content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</a:rPr>
              <a:t>What do I want my students to be able to know and do?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14800" y="2438400"/>
            <a:ext cx="4038600" cy="6096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Analyze data and develop baselines</a:t>
            </a:r>
            <a:endParaRPr lang="en-US" sz="1400" b="1" dirty="0">
              <a:solidFill>
                <a:srgbClr val="800000"/>
              </a:solidFill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</a:rPr>
              <a:t>Where are my students starting?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276600" y="1676400"/>
            <a:ext cx="6858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114800" y="3429000"/>
            <a:ext cx="4038600" cy="6858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Select or develop an assessment</a:t>
            </a:r>
            <a:endParaRPr lang="en-US" sz="1400" b="1" dirty="0">
              <a:solidFill>
                <a:srgbClr val="800000"/>
              </a:solidFill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What assessments are available?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114800" y="4554538"/>
            <a:ext cx="4038600" cy="7620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Write growth goal</a:t>
            </a:r>
          </a:p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What can I expect my students to achieve?</a:t>
            </a:r>
          </a:p>
        </p:txBody>
      </p:sp>
      <p:cxnSp>
        <p:nvCxnSpPr>
          <p:cNvPr id="27" name="Elbow Connector 26"/>
          <p:cNvCxnSpPr>
            <a:endCxn id="26" idx="2"/>
          </p:cNvCxnSpPr>
          <p:nvPr/>
        </p:nvCxnSpPr>
        <p:spPr>
          <a:xfrm>
            <a:off x="3505200" y="2933700"/>
            <a:ext cx="2628900" cy="2382838"/>
          </a:xfrm>
          <a:prstGeom prst="bentConnector4">
            <a:avLst>
              <a:gd name="adj1" fmla="val 11594"/>
              <a:gd name="adj2" fmla="val 109591"/>
            </a:avLst>
          </a:prstGeom>
          <a:ln>
            <a:solidFill>
              <a:srgbClr val="00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14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1905000" y="1981200"/>
            <a:ext cx="0" cy="2819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81000" y="1371600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SLO Development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2514600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SLO Approval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3615266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Ongoing Communication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" y="4800600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Prepare for Summative</a:t>
            </a:r>
          </a:p>
        </p:txBody>
      </p:sp>
      <p:sp>
        <p:nvSpPr>
          <p:cNvPr id="34838" name="Title 25"/>
          <p:cNvSpPr>
            <a:spLocks noGrp="1"/>
          </p:cNvSpPr>
          <p:nvPr>
            <p:ph type="title"/>
          </p:nvPr>
        </p:nvSpPr>
        <p:spPr>
          <a:xfrm>
            <a:off x="3505200" y="76200"/>
            <a:ext cx="5486400" cy="639763"/>
          </a:xfrm>
        </p:spPr>
        <p:txBody>
          <a:bodyPr/>
          <a:lstStyle/>
          <a:p>
            <a:r>
              <a:rPr lang="en-US" sz="4800" dirty="0" smtClean="0">
                <a:latin typeface="Calibri" charset="0"/>
              </a:rPr>
              <a:t>Step 3</a:t>
            </a:r>
            <a:endParaRPr lang="en-US" sz="4800" dirty="0">
              <a:latin typeface="Calibri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3352800"/>
            <a:ext cx="3886200" cy="1447800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114800" y="1371600"/>
            <a:ext cx="4038600" cy="6858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Prioritize Learning Content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</a:rPr>
              <a:t>What do I want my students to be able to know and do?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14800" y="2438400"/>
            <a:ext cx="4038600" cy="6096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Analyze data and develop baselines</a:t>
            </a:r>
            <a:endParaRPr lang="en-US" sz="1400" b="1" dirty="0">
              <a:solidFill>
                <a:srgbClr val="800000"/>
              </a:solidFill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</a:rPr>
              <a:t>Where are my students starting?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276600" y="1676400"/>
            <a:ext cx="6858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114800" y="3429000"/>
            <a:ext cx="4038600" cy="6858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Select or develop an assessment</a:t>
            </a:r>
            <a:endParaRPr lang="en-US" sz="1400" b="1" dirty="0">
              <a:solidFill>
                <a:srgbClr val="800000"/>
              </a:solidFill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What assessments are available?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114800" y="4554538"/>
            <a:ext cx="4038600" cy="7620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Write growth goal</a:t>
            </a:r>
          </a:p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What can I expect my students to achieve?</a:t>
            </a:r>
          </a:p>
        </p:txBody>
      </p:sp>
      <p:cxnSp>
        <p:nvCxnSpPr>
          <p:cNvPr id="26" name="Elbow Connector 25"/>
          <p:cNvCxnSpPr>
            <a:endCxn id="23" idx="2"/>
          </p:cNvCxnSpPr>
          <p:nvPr/>
        </p:nvCxnSpPr>
        <p:spPr>
          <a:xfrm>
            <a:off x="3505200" y="2933700"/>
            <a:ext cx="2628900" cy="2382838"/>
          </a:xfrm>
          <a:prstGeom prst="bentConnector4">
            <a:avLst>
              <a:gd name="adj1" fmla="val 11594"/>
              <a:gd name="adj2" fmla="val 109591"/>
            </a:avLst>
          </a:prstGeom>
          <a:ln>
            <a:solidFill>
              <a:srgbClr val="00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98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Introductions and welcome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What is an SLO?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SLO Process Guide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SLO in </a:t>
            </a:r>
            <a:r>
              <a:rPr lang="en-US" dirty="0" err="1" smtClean="0">
                <a:ea typeface="+mn-ea"/>
                <a:cs typeface="+mn-cs"/>
              </a:rPr>
              <a:t>Teachscape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How does an SLO fit into the Teacher Effectiveness System?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5200" y="152400"/>
            <a:ext cx="5486400" cy="639762"/>
          </a:xfrm>
        </p:spPr>
        <p:txBody>
          <a:bodyPr/>
          <a:lstStyle/>
          <a:p>
            <a:r>
              <a:rPr lang="en-US" dirty="0" smtClean="0"/>
              <a:t>3. Ongoing Communication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student progress toward the growth goal. </a:t>
            </a:r>
            <a:endParaRPr lang="en-US" dirty="0" smtClean="0"/>
          </a:p>
          <a:p>
            <a:r>
              <a:rPr lang="en-US" dirty="0"/>
              <a:t>If necessary, document changes in strategy. </a:t>
            </a:r>
            <a:endParaRPr lang="en-US" dirty="0" smtClean="0"/>
          </a:p>
          <a:p>
            <a:r>
              <a:rPr lang="en-US" dirty="0"/>
              <a:t>If </a:t>
            </a:r>
            <a:r>
              <a:rPr lang="en-US" dirty="0" smtClean="0"/>
              <a:t>justified*, </a:t>
            </a:r>
            <a:r>
              <a:rPr lang="en-US" dirty="0"/>
              <a:t>describe changes to the SLO </a:t>
            </a:r>
          </a:p>
        </p:txBody>
      </p:sp>
    </p:spTree>
    <p:extLst>
      <p:ext uri="{BB962C8B-B14F-4D97-AF65-F5344CB8AC3E}">
        <p14:creationId xmlns:p14="http://schemas.microsoft.com/office/powerpoint/2010/main" val="19357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Justified Examples*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0" dirty="0"/>
              <a:t>A teacher’s roster changes drastically due to high student mobility rates.</a:t>
            </a:r>
          </a:p>
          <a:p>
            <a:r>
              <a:rPr lang="en-US" sz="3600" b="0" dirty="0"/>
              <a:t>A teacher’s assignment changes significantly over the course of the year.</a:t>
            </a:r>
          </a:p>
          <a:p>
            <a:r>
              <a:rPr lang="en-US" sz="3600" b="0" dirty="0"/>
              <a:t>A teacher serves as a pull-in/push-out teacher or </a:t>
            </a:r>
            <a:r>
              <a:rPr lang="en-US" sz="3600" b="0" dirty="0" smtClean="0"/>
              <a:t>co-teaches</a:t>
            </a:r>
            <a:r>
              <a:rPr lang="en-US" sz="3600" b="0" dirty="0"/>
              <a:t>.</a:t>
            </a:r>
          </a:p>
          <a:p>
            <a:r>
              <a:rPr lang="en-US" sz="3600" b="0" dirty="0"/>
              <a:t>Long-term </a:t>
            </a:r>
            <a:r>
              <a:rPr lang="en-US" sz="3600" b="0" dirty="0" smtClean="0"/>
              <a:t>leave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4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1905000" y="1981200"/>
            <a:ext cx="0" cy="2819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81000" y="1371600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SLO Development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2514600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SLO Approval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3615266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Ongoing Communication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" y="4800600"/>
            <a:ext cx="3124200" cy="838200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Prepare for Summative</a:t>
            </a:r>
          </a:p>
        </p:txBody>
      </p:sp>
      <p:sp>
        <p:nvSpPr>
          <p:cNvPr id="34838" name="Title 25"/>
          <p:cNvSpPr>
            <a:spLocks noGrp="1"/>
          </p:cNvSpPr>
          <p:nvPr>
            <p:ph type="title"/>
          </p:nvPr>
        </p:nvSpPr>
        <p:spPr>
          <a:xfrm>
            <a:off x="3505200" y="76200"/>
            <a:ext cx="5486400" cy="639763"/>
          </a:xfrm>
        </p:spPr>
        <p:txBody>
          <a:bodyPr/>
          <a:lstStyle/>
          <a:p>
            <a:r>
              <a:rPr lang="en-US" sz="4800" dirty="0" smtClean="0">
                <a:latin typeface="Calibri" charset="0"/>
              </a:rPr>
              <a:t>Step 4</a:t>
            </a:r>
            <a:endParaRPr lang="en-US" sz="4800" dirty="0">
              <a:latin typeface="Calibri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4495800"/>
            <a:ext cx="3886200" cy="1447800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114800" y="1371600"/>
            <a:ext cx="4038600" cy="6858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Prioritize Learning Content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</a:rPr>
              <a:t>What do I want my students to be able to know and do?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14800" y="2438400"/>
            <a:ext cx="4038600" cy="6096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Analyze data and develop baselines</a:t>
            </a:r>
            <a:endParaRPr lang="en-US" sz="1400" b="1" dirty="0">
              <a:solidFill>
                <a:srgbClr val="800000"/>
              </a:solidFill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</a:rPr>
              <a:t>Where are my students starting?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276600" y="1676400"/>
            <a:ext cx="6858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114800" y="3429000"/>
            <a:ext cx="4038600" cy="6858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Select or develop an assessment</a:t>
            </a:r>
            <a:endParaRPr lang="en-US" sz="1400" b="1" dirty="0">
              <a:solidFill>
                <a:srgbClr val="800000"/>
              </a:solidFill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What assessments are available?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114800" y="4554538"/>
            <a:ext cx="4038600" cy="762000"/>
          </a:xfrm>
          <a:prstGeom prst="round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</a:rPr>
              <a:t>Write growth goal</a:t>
            </a:r>
          </a:p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What can I expect my students to achieve?</a:t>
            </a:r>
          </a:p>
        </p:txBody>
      </p:sp>
      <p:cxnSp>
        <p:nvCxnSpPr>
          <p:cNvPr id="26" name="Elbow Connector 25"/>
          <p:cNvCxnSpPr>
            <a:endCxn id="23" idx="2"/>
          </p:cNvCxnSpPr>
          <p:nvPr/>
        </p:nvCxnSpPr>
        <p:spPr>
          <a:xfrm>
            <a:off x="3505200" y="2933700"/>
            <a:ext cx="2628900" cy="2382838"/>
          </a:xfrm>
          <a:prstGeom prst="bentConnector4">
            <a:avLst>
              <a:gd name="adj1" fmla="val 11594"/>
              <a:gd name="adj2" fmla="val 109591"/>
            </a:avLst>
          </a:prstGeom>
          <a:ln>
            <a:solidFill>
              <a:srgbClr val="00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17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b="39777"/>
          <a:stretch/>
        </p:blipFill>
        <p:spPr>
          <a:xfrm>
            <a:off x="0" y="914400"/>
            <a:ext cx="914400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05800" cy="182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Understanding The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7200" dirty="0" smtClean="0">
                <a:solidFill>
                  <a:schemeClr val="tx1"/>
                </a:solidFill>
              </a:rPr>
              <a:t>SLO Process Guide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6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57600" y="274638"/>
            <a:ext cx="5486400" cy="639762"/>
          </a:xfrm>
        </p:spPr>
        <p:txBody>
          <a:bodyPr/>
          <a:lstStyle/>
          <a:p>
            <a:r>
              <a:rPr lang="en-US" dirty="0" smtClean="0"/>
              <a:t>SLO Process Guide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6607">
            <a:off x="6125937" y="2681532"/>
            <a:ext cx="2459024" cy="3345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93041">
            <a:off x="4531824" y="2084044"/>
            <a:ext cx="2504326" cy="3412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600200"/>
            <a:ext cx="2574409" cy="3496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39381">
            <a:off x="955517" y="1762952"/>
            <a:ext cx="2559465" cy="343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Teachscape</a:t>
            </a:r>
            <a:r>
              <a:rPr lang="en-US" dirty="0" smtClean="0"/>
              <a:t> On-Line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67000"/>
            <a:ext cx="7217773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30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82700"/>
            <a:ext cx="8763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29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teach two (or more) subjects go with the tested subject!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3"/>
          <a:srcRect l="10318" r="1031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two subjects?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5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4"/>
          <p:cNvSpPr>
            <a:spLocks noGrp="1"/>
          </p:cNvSpPr>
          <p:nvPr>
            <p:ph type="title"/>
          </p:nvPr>
        </p:nvSpPr>
        <p:spPr>
          <a:xfrm>
            <a:off x="3505200" y="76200"/>
            <a:ext cx="5638800" cy="639763"/>
          </a:xfrm>
        </p:spPr>
        <p:txBody>
          <a:bodyPr/>
          <a:lstStyle/>
          <a:p>
            <a:r>
              <a:rPr lang="en-US" sz="4000" baseline="-25000" dirty="0" smtClean="0">
                <a:latin typeface="Calibri" charset="0"/>
              </a:rPr>
              <a:t>“More Common” = More Widely Used</a:t>
            </a:r>
            <a:endParaRPr lang="en-US" sz="4000" baseline="-25000" dirty="0">
              <a:latin typeface="Calibri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143000"/>
          <a:ext cx="8610600" cy="5151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060"/>
                <a:gridCol w="7749540"/>
              </a:tblGrid>
              <a:tr h="1554576">
                <a:tc rowSpan="3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 MANDATED ASSESSMENTS</a:t>
                      </a:r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This category includes assessments mandated for use statewide and includes assessments required by state and federal law.	</a:t>
                      </a:r>
                    </a:p>
                    <a:p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Examples: Smarter Balanced Assessment, Dakota Step Science Assessment (or the state-required science assessment)	</a:t>
                      </a:r>
                    </a:p>
                    <a:p>
                      <a:endParaRPr lang="en-US" sz="1600" dirty="0"/>
                    </a:p>
                  </a:txBody>
                  <a:tcPr marT="45723" marB="45723"/>
                </a:tc>
              </a:tr>
              <a:tr h="2529996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COMMON STATE AND DISTRICT ASSESSMENTS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category includes assessments not mandated for state use but are widely used by several districts and schools. Assessments in this category include commercially available assessments, district-developed pre- and post-tests or course-level assessments. Assessments could also take the form of established rubric-scored performance-based assessments.	</a:t>
                      </a:r>
                    </a:p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Examples: Assessments available through the South Dakota Assessment Portal, End-of-Course Exams, Write-to-Learn, WIDA-Access Placement Test (English-Language learners), National Career Readiness Certificate, DIBELS, AP Exams, STARS reading/math, MAPS, AIMS Web, CTE Performance Contests/Judging.	</a:t>
                      </a:r>
                    </a:p>
                  </a:txBody>
                  <a:tcPr marT="45723" marB="45723"/>
                </a:tc>
              </a:tr>
              <a:tr h="1066866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TEACHER-DEVELOPED ASSESSMENTS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category of assessments includes classroom assessments used by a single course for a particular teacher.	</a:t>
                      </a:r>
                    </a:p>
                    <a:p>
                      <a:endParaRPr lang="en-US" sz="16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8" name="Left-Right Arrow 7"/>
          <p:cNvSpPr/>
          <p:nvPr/>
        </p:nvSpPr>
        <p:spPr>
          <a:xfrm rot="5400000">
            <a:off x="-1866900" y="3162300"/>
            <a:ext cx="5257800" cy="1219200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100000">
                <a:schemeClr val="bg1"/>
              </a:gs>
            </a:gsLst>
            <a:lin ang="582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313" name="TextBox 8"/>
          <p:cNvSpPr txBox="1">
            <a:spLocks noChangeArrowheads="1"/>
          </p:cNvSpPr>
          <p:nvPr/>
        </p:nvSpPr>
        <p:spPr bwMode="auto">
          <a:xfrm rot="-5400000">
            <a:off x="-454818" y="1826418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b="1"/>
              <a:t>More Common</a:t>
            </a:r>
          </a:p>
        </p:txBody>
      </p:sp>
      <p:sp>
        <p:nvSpPr>
          <p:cNvPr id="55314" name="TextBox 9"/>
          <p:cNvSpPr txBox="1">
            <a:spLocks noChangeArrowheads="1"/>
          </p:cNvSpPr>
          <p:nvPr/>
        </p:nvSpPr>
        <p:spPr bwMode="auto">
          <a:xfrm rot="-5400000">
            <a:off x="-454818" y="4874418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b="1"/>
              <a:t>Less Common</a:t>
            </a:r>
          </a:p>
        </p:txBody>
      </p:sp>
    </p:spTree>
    <p:extLst>
      <p:ext uri="{BB962C8B-B14F-4D97-AF65-F5344CB8AC3E}">
        <p14:creationId xmlns:p14="http://schemas.microsoft.com/office/powerpoint/2010/main" val="248614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5"/>
          <p:cNvSpPr>
            <a:spLocks noGrp="1" noChangeArrowheads="1"/>
          </p:cNvSpPr>
          <p:nvPr>
            <p:ph type="title"/>
          </p:nvPr>
        </p:nvSpPr>
        <p:spPr>
          <a:xfrm>
            <a:off x="3581400" y="0"/>
            <a:ext cx="5562600" cy="1143000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2000">
                <a:latin typeface="Arial" charset="0"/>
              </a:rPr>
              <a:t>The SMART Process </a:t>
            </a:r>
            <a:br>
              <a:rPr lang="en-US" sz="2000">
                <a:latin typeface="Arial" charset="0"/>
              </a:rPr>
            </a:br>
            <a:r>
              <a:rPr lang="en-US" sz="2800">
                <a:latin typeface="Arial" charset="0"/>
              </a:rPr>
              <a:t>A Format for Developing SLOs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81000" y="1600200"/>
          <a:ext cx="8458200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581400" y="152400"/>
            <a:ext cx="5562600" cy="666750"/>
          </a:xfrm>
        </p:spPr>
        <p:txBody>
          <a:bodyPr/>
          <a:lstStyle/>
          <a:p>
            <a:r>
              <a:rPr lang="en-US" sz="2800">
                <a:latin typeface="Calibri" charset="0"/>
              </a:rPr>
              <a:t>A Little Bit of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270000"/>
            <a:ext cx="7556500" cy="48561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South Dakota’s work to develop meaningful educator effectiveness systems is united by a common aspiration:  </a:t>
            </a:r>
            <a:r>
              <a:rPr lang="en-US" sz="2400" i="1" dirty="0" smtClean="0">
                <a:ea typeface="+mn-ea"/>
                <a:cs typeface="+mn-cs"/>
              </a:rPr>
              <a:t>To improve instruction and student learning</a:t>
            </a:r>
            <a:r>
              <a:rPr lang="en-US" sz="2400" dirty="0" smtClean="0">
                <a:ea typeface="+mn-ea"/>
                <a:cs typeface="+mn-cs"/>
              </a:rPr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ea typeface="+mn-ea"/>
              </a:rPr>
              <a:t>The 2010 Teacher Standards Workgroup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ea typeface="+mn-ea"/>
              </a:rPr>
              <a:t>Adopted Charlotte Danielson Framework for Teaching  now known as The SD Framework for Teaching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ea typeface="+mn-ea"/>
              </a:rPr>
              <a:t>The 2011-2012 Teacher Standards Pilot Districts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ea typeface="+mn-ea"/>
              </a:rPr>
              <a:t>The 2012 Teacher Evaluation Workgroup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ea typeface="+mn-ea"/>
              </a:rPr>
              <a:t>The SD Commission of Teaching and Learning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ea typeface="+mn-ea"/>
              </a:rPr>
              <a:t>The 2013-2014 Teacher Effectiveness Pilot participants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ea typeface="+mn-ea"/>
              </a:rPr>
              <a:t>The 2013-2014 Principal Effectiveness Pilot participants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ea typeface="+mn-ea"/>
              </a:rPr>
              <a:t>The University of South Dakota</a:t>
            </a:r>
            <a:endParaRPr lang="en-US" sz="2000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3200" y="3251200"/>
            <a:ext cx="59436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1F497D"/>
                </a:solidFill>
              </a:rPr>
              <a:t>Establishes tiered expectations for student growth for groups of students. The educators define what growth looks like for each group of students. </a:t>
            </a:r>
          </a:p>
        </p:txBody>
      </p:sp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Growth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743200"/>
            <a:ext cx="3276600" cy="1858963"/>
          </a:xfrm>
        </p:spPr>
        <p:txBody>
          <a:bodyPr/>
          <a:lstStyle/>
          <a:p>
            <a:pPr marL="107950" indent="0">
              <a:buFont typeface="Arial" charset="0"/>
              <a:buNone/>
            </a:pPr>
            <a:endParaRPr lang="en-US" sz="1200">
              <a:latin typeface="Abadi MT Condensed Extra Bold" charset="0"/>
              <a:cs typeface="Abadi MT Condensed Extra Bold" charset="0"/>
            </a:endParaRPr>
          </a:p>
          <a:p>
            <a:pPr marL="107950" indent="0">
              <a:buFont typeface="Arial" charset="0"/>
              <a:buNone/>
            </a:pPr>
            <a:r>
              <a:rPr lang="en-US">
                <a:solidFill>
                  <a:schemeClr val="tx2"/>
                </a:solidFill>
                <a:latin typeface="Abadi MT Condensed Extra Bold" charset="0"/>
                <a:cs typeface="Abadi MT Condensed Extra Bold" charset="0"/>
              </a:rPr>
              <a:t>Differentiated Growth</a:t>
            </a:r>
          </a:p>
        </p:txBody>
      </p:sp>
      <p:grpSp>
        <p:nvGrpSpPr>
          <p:cNvPr id="75780" name="Group 9"/>
          <p:cNvGrpSpPr>
            <a:grpSpLocks/>
          </p:cNvGrpSpPr>
          <p:nvPr/>
        </p:nvGrpSpPr>
        <p:grpSpPr bwMode="auto">
          <a:xfrm>
            <a:off x="304800" y="1447800"/>
            <a:ext cx="9067800" cy="1600200"/>
            <a:chOff x="381000" y="1447800"/>
            <a:chExt cx="9067800" cy="1600200"/>
          </a:xfrm>
        </p:grpSpPr>
        <p:sp>
          <p:nvSpPr>
            <p:cNvPr id="75784" name="TextBox 3"/>
            <p:cNvSpPr txBox="1">
              <a:spLocks noChangeArrowheads="1"/>
            </p:cNvSpPr>
            <p:nvPr/>
          </p:nvSpPr>
          <p:spPr bwMode="auto">
            <a:xfrm>
              <a:off x="381000" y="1704439"/>
              <a:ext cx="5943600" cy="1015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rgbClr val="800000"/>
                  </a:solidFill>
                </a:rPr>
                <a:t>Based on quality baseline data and educator-determined definition of mastery. Goal is structured based on percent of students attaining mastery.</a:t>
              </a:r>
            </a:p>
          </p:txBody>
        </p:sp>
        <p:sp>
          <p:nvSpPr>
            <p:cNvPr id="75785" name="Content Placeholder 2"/>
            <p:cNvSpPr txBox="1">
              <a:spLocks/>
            </p:cNvSpPr>
            <p:nvPr/>
          </p:nvSpPr>
          <p:spPr bwMode="auto">
            <a:xfrm>
              <a:off x="6172200" y="1447800"/>
              <a:ext cx="32766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079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en-US" sz="4000" b="1">
                  <a:solidFill>
                    <a:srgbClr val="800000"/>
                  </a:solidFill>
                  <a:latin typeface="Abadi MT Condensed Extra Bold" charset="0"/>
                  <a:cs typeface="Abadi MT Condensed Extra Bold" charset="0"/>
                </a:rPr>
                <a:t>Class    Mastery</a:t>
              </a: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endParaRPr lang="en-US" sz="1200" b="1">
                <a:latin typeface="Abadi MT Condensed Extra Bold" charset="0"/>
                <a:cs typeface="Abadi MT Condensed Extra Bold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7013" y="4724400"/>
            <a:ext cx="9145587" cy="1600200"/>
            <a:chOff x="302795" y="4724400"/>
            <a:chExt cx="9146005" cy="1600200"/>
          </a:xfrm>
        </p:grpSpPr>
        <p:sp>
          <p:nvSpPr>
            <p:cNvPr id="75782" name="TextBox 5"/>
            <p:cNvSpPr txBox="1">
              <a:spLocks noChangeArrowheads="1"/>
            </p:cNvSpPr>
            <p:nvPr/>
          </p:nvSpPr>
          <p:spPr bwMode="auto">
            <a:xfrm>
              <a:off x="302795" y="4927937"/>
              <a:ext cx="6021805" cy="1015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solidFill>
                    <a:srgbClr val="4F6228"/>
                  </a:solidFill>
                </a:rPr>
                <a:t>Teams of teachers agree to work collaboratively and share </a:t>
              </a:r>
              <a:r>
                <a:rPr lang="en-US" sz="2000" b="1" dirty="0" smtClean="0">
                  <a:solidFill>
                    <a:srgbClr val="4F6228"/>
                  </a:solidFill>
                </a:rPr>
                <a:t>responsibility/accountability </a:t>
              </a:r>
              <a:r>
                <a:rPr lang="en-US" sz="2000" b="1" dirty="0">
                  <a:solidFill>
                    <a:srgbClr val="4F6228"/>
                  </a:solidFill>
                </a:rPr>
                <a:t>for student learning for a content area, grade level or school.</a:t>
              </a: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6172050" y="4724400"/>
              <a:ext cx="3276750" cy="16002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9537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  <a:latin typeface="Abadi MT Condensed Extra Bold"/>
                  <a:cs typeface="Abadi MT Condensed Extra Bold"/>
                </a:rPr>
                <a:t>Shared Performance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build="p"/>
      <p:bldP spid="3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5" descr="AchievementCart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36625"/>
            <a:ext cx="561340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990600"/>
          </a:xfrm>
        </p:spPr>
        <p:txBody>
          <a:bodyPr/>
          <a:lstStyle/>
          <a:p>
            <a:r>
              <a:rPr lang="en-US" sz="3200">
                <a:latin typeface="Calibri" charset="0"/>
              </a:rPr>
              <a:t>Teacher Student Growth 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rtlCol="0">
            <a:normAutofit fontScale="3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200" dirty="0" smtClean="0">
                <a:solidFill>
                  <a:srgbClr val="692018"/>
                </a:solidFill>
                <a:ea typeface="+mn-ea"/>
                <a:cs typeface="+mn-cs"/>
              </a:rPr>
              <a:t>PERFORMANCE</a:t>
            </a:r>
            <a:r>
              <a:rPr lang="en-US" sz="6000" dirty="0" smtClean="0">
                <a:solidFill>
                  <a:srgbClr val="692018"/>
                </a:solidFill>
                <a:ea typeface="+mn-ea"/>
                <a:cs typeface="+mn-cs"/>
              </a:rPr>
              <a:t>	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000" dirty="0" smtClean="0">
                <a:solidFill>
                  <a:srgbClr val="692018"/>
                </a:solidFill>
                <a:ea typeface="+mn-ea"/>
                <a:cs typeface="+mn-cs"/>
              </a:rPr>
              <a:t>CATEGORY	 DESCRIPTION </a:t>
            </a:r>
            <a:endParaRPr lang="en-US" sz="8000" dirty="0">
              <a:solidFill>
                <a:srgbClr val="692018"/>
              </a:solidFill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200" dirty="0">
                <a:ea typeface="+mn-ea"/>
                <a:cs typeface="+mn-cs"/>
              </a:rPr>
              <a:t>Low </a:t>
            </a:r>
            <a:r>
              <a:rPr lang="en-US" sz="11200" dirty="0" smtClean="0">
                <a:ea typeface="+mn-ea"/>
                <a:cs typeface="+mn-cs"/>
              </a:rPr>
              <a:t>		 Less </a:t>
            </a:r>
            <a:r>
              <a:rPr lang="en-US" sz="11200" dirty="0">
                <a:ea typeface="+mn-ea"/>
                <a:cs typeface="+mn-cs"/>
              </a:rPr>
              <a:t>than </a:t>
            </a:r>
            <a:r>
              <a:rPr lang="en-US" sz="11200" dirty="0" smtClean="0">
                <a:ea typeface="+mn-ea"/>
                <a:cs typeface="+mn-cs"/>
              </a:rPr>
              <a:t>65% goal attainment  </a:t>
            </a:r>
            <a:endParaRPr lang="en-US" sz="112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12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200" dirty="0" smtClean="0">
                <a:ea typeface="+mn-ea"/>
                <a:cs typeface="+mn-cs"/>
              </a:rPr>
              <a:t>Expected	 65% </a:t>
            </a:r>
            <a:r>
              <a:rPr lang="en-US" sz="11200" dirty="0">
                <a:ea typeface="+mn-ea"/>
                <a:cs typeface="+mn-cs"/>
              </a:rPr>
              <a:t>to </a:t>
            </a:r>
            <a:r>
              <a:rPr lang="en-US" sz="11200" dirty="0" smtClean="0">
                <a:ea typeface="+mn-ea"/>
                <a:cs typeface="+mn-cs"/>
              </a:rPr>
              <a:t>85% goal attainment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12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200" dirty="0" smtClean="0">
                <a:ea typeface="+mn-ea"/>
                <a:cs typeface="+mn-cs"/>
              </a:rPr>
              <a:t>High		 86% </a:t>
            </a:r>
            <a:r>
              <a:rPr lang="en-US" sz="11200" dirty="0">
                <a:ea typeface="+mn-ea"/>
                <a:cs typeface="+mn-cs"/>
              </a:rPr>
              <a:t>to </a:t>
            </a:r>
            <a:r>
              <a:rPr lang="en-US" sz="11200" dirty="0" smtClean="0">
                <a:ea typeface="+mn-ea"/>
                <a:cs typeface="+mn-cs"/>
              </a:rPr>
              <a:t>100% percent attainment</a:t>
            </a:r>
            <a:endParaRPr lang="en-US" sz="112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2514600"/>
            <a:ext cx="838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24" b="924"/>
          <a:stretch>
            <a:fillRect/>
          </a:stretch>
        </p:blipFill>
        <p:spPr>
          <a:xfrm>
            <a:off x="1" y="1066800"/>
            <a:ext cx="9144000" cy="5028847"/>
          </a:xfrm>
        </p:spPr>
      </p:pic>
    </p:spTree>
    <p:extLst>
      <p:ext uri="{BB962C8B-B14F-4D97-AF65-F5344CB8AC3E}">
        <p14:creationId xmlns:p14="http://schemas.microsoft.com/office/powerpoint/2010/main" val="313879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76" b="976"/>
          <a:stretch>
            <a:fillRect/>
          </a:stretch>
        </p:blipFill>
        <p:spPr>
          <a:xfrm>
            <a:off x="-97021" y="1295400"/>
            <a:ext cx="9241021" cy="5082205"/>
          </a:xfrm>
        </p:spPr>
      </p:pic>
    </p:spTree>
    <p:extLst>
      <p:ext uri="{BB962C8B-B14F-4D97-AF65-F5344CB8AC3E}">
        <p14:creationId xmlns:p14="http://schemas.microsoft.com/office/powerpoint/2010/main" val="36672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48" b="1648"/>
          <a:stretch>
            <a:fillRect/>
          </a:stretch>
        </p:blipFill>
        <p:spPr>
          <a:xfrm>
            <a:off x="41535" y="1371600"/>
            <a:ext cx="9102465" cy="5006005"/>
          </a:xfrm>
        </p:spPr>
      </p:pic>
    </p:spTree>
    <p:extLst>
      <p:ext uri="{BB962C8B-B14F-4D97-AF65-F5344CB8AC3E}">
        <p14:creationId xmlns:p14="http://schemas.microsoft.com/office/powerpoint/2010/main" val="179923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Scores for </a:t>
            </a:r>
            <a:r>
              <a:rPr lang="en-US" dirty="0" smtClean="0">
                <a:latin typeface="Calibri" charset="0"/>
              </a:rPr>
              <a:t>80</a:t>
            </a:r>
            <a:r>
              <a:rPr lang="en-US" dirty="0">
                <a:latin typeface="Calibri" charset="0"/>
              </a:rPr>
              <a:t>%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 smtClean="0">
                <a:ea typeface="+mn-ea"/>
                <a:cs typeface="+mn-cs"/>
              </a:rPr>
              <a:t>Sample SLO:  At the end of the term, all students will show measurable progress in HS Chemistry as shown by the American Chemical Society National High School Final Exam.  </a:t>
            </a:r>
            <a:r>
              <a:rPr lang="en-US" sz="11200" dirty="0">
                <a:solidFill>
                  <a:srgbClr val="FF0000"/>
                </a:solidFill>
                <a:ea typeface="+mn-ea"/>
                <a:cs typeface="+mn-cs"/>
              </a:rPr>
              <a:t>8</a:t>
            </a:r>
            <a:r>
              <a:rPr lang="en-US" sz="11200" dirty="0" smtClean="0">
                <a:solidFill>
                  <a:srgbClr val="FF0000"/>
                </a:solidFill>
                <a:ea typeface="+mn-ea"/>
                <a:cs typeface="+mn-cs"/>
              </a:rPr>
              <a:t>0% </a:t>
            </a:r>
            <a:r>
              <a:rPr lang="en-US" sz="11200" dirty="0" smtClean="0">
                <a:ea typeface="+mn-ea"/>
                <a:cs typeface="+mn-cs"/>
              </a:rPr>
              <a:t>of all students will obtain a score of 26 or better on the exam.  (26 is considered average).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9600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dirty="0" smtClean="0">
                <a:ea typeface="+mn-ea"/>
                <a:cs typeface="+mn-cs"/>
              </a:rPr>
              <a:t>Low </a:t>
            </a:r>
            <a:r>
              <a:rPr lang="en-US" sz="9600" dirty="0">
                <a:ea typeface="+mn-ea"/>
                <a:cs typeface="+mn-cs"/>
              </a:rPr>
              <a:t>		 Less than 65% goal attainment  </a:t>
            </a:r>
            <a:endParaRPr lang="en-US" sz="9600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dirty="0">
                <a:solidFill>
                  <a:srgbClr val="FF0000"/>
                </a:solidFill>
                <a:ea typeface="+mn-ea"/>
                <a:cs typeface="+mn-cs"/>
              </a:rPr>
              <a:t>	</a:t>
            </a:r>
            <a:r>
              <a:rPr lang="en-US" sz="9600" dirty="0" smtClean="0">
                <a:solidFill>
                  <a:srgbClr val="FF0000"/>
                </a:solidFill>
                <a:ea typeface="+mn-ea"/>
                <a:cs typeface="+mn-cs"/>
              </a:rPr>
              <a:t>	(.80 x .65 = Less than 52%)</a:t>
            </a:r>
            <a:endParaRPr lang="en-US" sz="96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96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dirty="0">
                <a:ea typeface="+mn-ea"/>
                <a:cs typeface="+mn-cs"/>
              </a:rPr>
              <a:t>Expected	 65% to 85% goal </a:t>
            </a:r>
            <a:r>
              <a:rPr lang="en-US" sz="9600" dirty="0" smtClean="0">
                <a:ea typeface="+mn-ea"/>
                <a:cs typeface="+mn-cs"/>
              </a:rPr>
              <a:t>attainment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dirty="0">
                <a:solidFill>
                  <a:srgbClr val="FF0000"/>
                </a:solidFill>
                <a:ea typeface="+mn-ea"/>
                <a:cs typeface="+mn-cs"/>
              </a:rPr>
              <a:t>	</a:t>
            </a:r>
            <a:r>
              <a:rPr lang="en-US" sz="9600" dirty="0" smtClean="0">
                <a:solidFill>
                  <a:srgbClr val="FF0000"/>
                </a:solidFill>
                <a:ea typeface="+mn-ea"/>
                <a:cs typeface="+mn-cs"/>
              </a:rPr>
              <a:t>	(.80 x .65 =  53%) (.80 x .85 = 68%)</a:t>
            </a:r>
            <a:endParaRPr lang="en-US" sz="96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96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dirty="0">
                <a:ea typeface="+mn-ea"/>
                <a:cs typeface="+mn-cs"/>
              </a:rPr>
              <a:t>High		 86% to 100% percent </a:t>
            </a:r>
            <a:r>
              <a:rPr lang="en-US" sz="9600" dirty="0" smtClean="0">
                <a:ea typeface="+mn-ea"/>
                <a:cs typeface="+mn-cs"/>
              </a:rPr>
              <a:t>attainment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dirty="0">
                <a:solidFill>
                  <a:srgbClr val="FF0000"/>
                </a:solidFill>
                <a:ea typeface="+mn-ea"/>
                <a:cs typeface="+mn-cs"/>
              </a:rPr>
              <a:t>	</a:t>
            </a:r>
            <a:r>
              <a:rPr lang="en-US" sz="9600" dirty="0" smtClean="0">
                <a:solidFill>
                  <a:srgbClr val="FF0000"/>
                </a:solidFill>
                <a:ea typeface="+mn-ea"/>
                <a:cs typeface="+mn-cs"/>
              </a:rPr>
              <a:t>	(.80 x .86 = 69%) (.80 x 100 = 80%)</a:t>
            </a:r>
            <a:endParaRPr lang="en-US" sz="96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Scores for </a:t>
            </a:r>
            <a:r>
              <a:rPr lang="en-US" dirty="0" smtClean="0">
                <a:latin typeface="Calibri" charset="0"/>
              </a:rPr>
              <a:t>70</a:t>
            </a:r>
            <a:r>
              <a:rPr lang="en-US" dirty="0">
                <a:latin typeface="Calibri" charset="0"/>
              </a:rPr>
              <a:t>%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 smtClean="0">
                <a:ea typeface="+mn-ea"/>
                <a:cs typeface="+mn-cs"/>
              </a:rPr>
              <a:t>Sample SLO:  At the end of the term, all students will show measurable progress in HS Chemistry as shown by the American Chemical Society National High School Final Exam.  </a:t>
            </a:r>
            <a:r>
              <a:rPr lang="en-US" sz="11200" dirty="0" smtClean="0">
                <a:solidFill>
                  <a:srgbClr val="FF0000"/>
                </a:solidFill>
                <a:ea typeface="+mn-ea"/>
                <a:cs typeface="+mn-cs"/>
              </a:rPr>
              <a:t>70% </a:t>
            </a:r>
            <a:r>
              <a:rPr lang="en-US" sz="11200" dirty="0" smtClean="0">
                <a:ea typeface="+mn-ea"/>
                <a:cs typeface="+mn-cs"/>
              </a:rPr>
              <a:t>of all students will obtain a score of 26 or better on the exam.  (26 is considered average).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9600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dirty="0" smtClean="0">
                <a:ea typeface="+mn-ea"/>
                <a:cs typeface="+mn-cs"/>
              </a:rPr>
              <a:t>Low </a:t>
            </a:r>
            <a:r>
              <a:rPr lang="en-US" sz="9600" dirty="0">
                <a:ea typeface="+mn-ea"/>
                <a:cs typeface="+mn-cs"/>
              </a:rPr>
              <a:t>		 Less than 65% goal attainment  </a:t>
            </a:r>
            <a:r>
              <a:rPr lang="en-US" sz="9600" dirty="0" smtClean="0">
                <a:solidFill>
                  <a:srgbClr val="FF0000"/>
                </a:solidFill>
                <a:ea typeface="+mn-ea"/>
                <a:cs typeface="+mn-cs"/>
              </a:rPr>
              <a:t>(Less than 46%)</a:t>
            </a:r>
            <a:endParaRPr lang="en-US" sz="96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96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dirty="0">
                <a:ea typeface="+mn-ea"/>
                <a:cs typeface="+mn-cs"/>
              </a:rPr>
              <a:t>Expected	 65% to 85% goal </a:t>
            </a:r>
            <a:r>
              <a:rPr lang="en-US" sz="9600" dirty="0" smtClean="0">
                <a:ea typeface="+mn-ea"/>
                <a:cs typeface="+mn-cs"/>
              </a:rPr>
              <a:t>attainment </a:t>
            </a:r>
            <a:r>
              <a:rPr lang="en-US" sz="9600" dirty="0" smtClean="0">
                <a:solidFill>
                  <a:srgbClr val="FF0000"/>
                </a:solidFill>
                <a:ea typeface="+mn-ea"/>
                <a:cs typeface="+mn-cs"/>
              </a:rPr>
              <a:t>(46% - 59%)</a:t>
            </a:r>
            <a:endParaRPr lang="en-US" sz="96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96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dirty="0">
                <a:ea typeface="+mn-ea"/>
                <a:cs typeface="+mn-cs"/>
              </a:rPr>
              <a:t>High		 86% to 100% percent </a:t>
            </a:r>
            <a:r>
              <a:rPr lang="en-US" sz="9600" dirty="0" smtClean="0">
                <a:ea typeface="+mn-ea"/>
                <a:cs typeface="+mn-cs"/>
              </a:rPr>
              <a:t>attainment </a:t>
            </a:r>
            <a:r>
              <a:rPr lang="en-US" sz="9600" dirty="0" smtClean="0">
                <a:solidFill>
                  <a:srgbClr val="FF0000"/>
                </a:solidFill>
                <a:ea typeface="+mn-ea"/>
                <a:cs typeface="+mn-cs"/>
              </a:rPr>
              <a:t>(60% - 70%)</a:t>
            </a:r>
            <a:endParaRPr lang="en-US" sz="96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Step 4</a:t>
            </a:r>
          </a:p>
        </p:txBody>
      </p:sp>
      <p:pic>
        <p:nvPicPr>
          <p:cNvPr id="9318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00600" y="3962400"/>
            <a:ext cx="251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/>
              <a:t>Figure where your scores must be according to your growth goal.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5181600"/>
            <a:ext cx="29718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/>
              <a:t>Low growth is</a:t>
            </a:r>
          </a:p>
          <a:p>
            <a:pPr algn="ctr"/>
            <a:r>
              <a:rPr lang="en-US" sz="2400" dirty="0"/>
              <a:t> less than 65</a:t>
            </a:r>
            <a:r>
              <a:rPr lang="en-US" sz="2400" dirty="0" smtClean="0"/>
              <a:t>%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" y="3124200"/>
            <a:ext cx="335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/>
              <a:t>High growth is 86-100% of your </a:t>
            </a:r>
            <a:r>
              <a:rPr lang="en-US" sz="2400" dirty="0" smtClean="0"/>
              <a:t>goal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4038600"/>
            <a:ext cx="259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 smtClean="0"/>
              <a:t>Expected growth is </a:t>
            </a:r>
          </a:p>
          <a:p>
            <a:pPr algn="ctr"/>
            <a:r>
              <a:rPr lang="en-US" sz="2400" dirty="0" smtClean="0"/>
              <a:t>65 – 85%</a:t>
            </a:r>
          </a:p>
        </p:txBody>
      </p:sp>
      <p:sp>
        <p:nvSpPr>
          <p:cNvPr id="93192" name="Rectangle 3"/>
          <p:cNvSpPr>
            <a:spLocks noChangeArrowheads="1"/>
          </p:cNvSpPr>
          <p:nvPr/>
        </p:nvSpPr>
        <p:spPr bwMode="auto">
          <a:xfrm>
            <a:off x="533400" y="2413000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For the 2014-15 school year, </a:t>
            </a:r>
            <a:r>
              <a:rPr lang="en-US" sz="2000" dirty="0">
                <a:solidFill>
                  <a:srgbClr val="FF0000"/>
                </a:solidFill>
              </a:rPr>
              <a:t>90% </a:t>
            </a:r>
            <a:r>
              <a:rPr lang="en-US" sz="2000" dirty="0"/>
              <a:t>of my students will pass the end of the year teacher created Civics assessment with a score of 70% or better.</a:t>
            </a:r>
          </a:p>
        </p:txBody>
      </p:sp>
    </p:spTree>
    <p:extLst>
      <p:ext uri="{BB962C8B-B14F-4D97-AF65-F5344CB8AC3E}">
        <p14:creationId xmlns:p14="http://schemas.microsoft.com/office/powerpoint/2010/main" val="243950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Step 4</a:t>
            </a:r>
          </a:p>
        </p:txBody>
      </p:sp>
      <p:pic>
        <p:nvPicPr>
          <p:cNvPr id="9318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3124200"/>
            <a:ext cx="251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/>
              <a:t>Figure where your scores must be according to your growth goal.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67200" y="5181600"/>
            <a:ext cx="29718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/>
              <a:t>Low growth is</a:t>
            </a:r>
          </a:p>
          <a:p>
            <a:pPr algn="ctr"/>
            <a:r>
              <a:rPr lang="en-US" sz="2400" dirty="0"/>
              <a:t> less than 65</a:t>
            </a:r>
            <a:r>
              <a:rPr lang="en-US" sz="2400" dirty="0" smtClean="0"/>
              <a:t>%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Less than 59%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" y="3124200"/>
            <a:ext cx="33528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/>
              <a:t>High growth is 86-100% of your </a:t>
            </a:r>
            <a:r>
              <a:rPr lang="en-US" sz="2400" dirty="0" smtClean="0"/>
              <a:t>goal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77% - 90%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38200" y="4572000"/>
            <a:ext cx="25908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 smtClean="0"/>
              <a:t>Expected growth is </a:t>
            </a:r>
          </a:p>
          <a:p>
            <a:pPr algn="ctr"/>
            <a:r>
              <a:rPr lang="en-US" sz="2400" dirty="0" smtClean="0"/>
              <a:t>65 – 85%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59% - 77%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3192" name="Rectangle 3"/>
          <p:cNvSpPr>
            <a:spLocks noChangeArrowheads="1"/>
          </p:cNvSpPr>
          <p:nvPr/>
        </p:nvSpPr>
        <p:spPr bwMode="auto">
          <a:xfrm>
            <a:off x="533400" y="2413000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For the 2014-15 school year, </a:t>
            </a:r>
            <a:r>
              <a:rPr lang="en-US" sz="2000" dirty="0">
                <a:solidFill>
                  <a:srgbClr val="FF0000"/>
                </a:solidFill>
              </a:rPr>
              <a:t>90% </a:t>
            </a:r>
            <a:r>
              <a:rPr lang="en-US" sz="2000" dirty="0"/>
              <a:t>of my students will pass the end of the year teacher created Civics assessment with a score of 70% or better.</a:t>
            </a:r>
          </a:p>
        </p:txBody>
      </p:sp>
    </p:spTree>
    <p:extLst>
      <p:ext uri="{BB962C8B-B14F-4D97-AF65-F5344CB8AC3E}">
        <p14:creationId xmlns:p14="http://schemas.microsoft.com/office/powerpoint/2010/main" val="386144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More History…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868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ea typeface="+mn-ea"/>
                <a:cs typeface="+mn-cs"/>
              </a:rPr>
              <a:t>Evaluations in the past in SD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ea typeface="+mn-ea"/>
                <a:cs typeface="+mn-cs"/>
              </a:rPr>
              <a:t>Teacher evaluation and NCLB waiver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ea typeface="+mn-ea"/>
                <a:cs typeface="+mn-cs"/>
              </a:rPr>
              <a:t>SD Teacher Effectiveness Model: 2 parts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ea typeface="+mn-ea"/>
              </a:rPr>
              <a:t>Professional practice (SD Framework for Teaching)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ea typeface="+mn-ea"/>
              </a:rPr>
              <a:t>Student Growth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ea typeface="+mn-ea"/>
                <a:cs typeface="+mn-cs"/>
              </a:rPr>
              <a:t>How does it all fit together?</a:t>
            </a:r>
            <a:endParaRPr lang="en-US" sz="36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25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990600"/>
          </a:xfrm>
        </p:spPr>
        <p:txBody>
          <a:bodyPr/>
          <a:lstStyle/>
          <a:p>
            <a:r>
              <a:rPr lang="en-US" sz="3200" dirty="0" smtClean="0">
                <a:latin typeface="Calibri" charset="0"/>
              </a:rPr>
              <a:t>Principal </a:t>
            </a:r>
            <a:r>
              <a:rPr lang="en-US" sz="3200" dirty="0">
                <a:latin typeface="Calibri" charset="0"/>
              </a:rPr>
              <a:t>Student </a:t>
            </a:r>
            <a:r>
              <a:rPr lang="en-US" sz="3200" dirty="0" smtClean="0">
                <a:latin typeface="Calibri" charset="0"/>
              </a:rPr>
              <a:t/>
            </a:r>
            <a:br>
              <a:rPr lang="en-US" sz="3200" dirty="0" smtClean="0">
                <a:latin typeface="Calibri" charset="0"/>
              </a:rPr>
            </a:br>
            <a:r>
              <a:rPr lang="en-US" sz="3200" dirty="0" smtClean="0">
                <a:latin typeface="Calibri" charset="0"/>
              </a:rPr>
              <a:t>Growth  </a:t>
            </a:r>
            <a:r>
              <a:rPr lang="en-US" sz="3200" dirty="0">
                <a:latin typeface="Calibri" charset="0"/>
              </a:rPr>
              <a:t>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200" dirty="0" smtClean="0">
                <a:solidFill>
                  <a:srgbClr val="692018"/>
                </a:solidFill>
                <a:ea typeface="+mn-ea"/>
                <a:cs typeface="+mn-cs"/>
              </a:rPr>
              <a:t>PERFORMANCE</a:t>
            </a:r>
            <a:r>
              <a:rPr lang="en-US" sz="6000" dirty="0" smtClean="0">
                <a:solidFill>
                  <a:srgbClr val="692018"/>
                </a:solidFill>
                <a:ea typeface="+mn-ea"/>
                <a:cs typeface="+mn-cs"/>
              </a:rPr>
              <a:t>	</a:t>
            </a:r>
            <a:endParaRPr lang="en-US" sz="8000" dirty="0">
              <a:solidFill>
                <a:srgbClr val="692018"/>
              </a:solidFill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000" dirty="0" smtClean="0">
                <a:solidFill>
                  <a:srgbClr val="692018"/>
                </a:solidFill>
                <a:ea typeface="+mn-ea"/>
                <a:cs typeface="+mn-cs"/>
              </a:rPr>
              <a:t>CATEGORY	</a:t>
            </a:r>
            <a:r>
              <a:rPr lang="en-US" sz="8000" dirty="0">
                <a:solidFill>
                  <a:srgbClr val="692018"/>
                </a:solidFill>
                <a:ea typeface="+mn-ea"/>
                <a:cs typeface="+mn-cs"/>
              </a:rPr>
              <a:t>DESCRIPTION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200" dirty="0">
                <a:ea typeface="+mn-ea"/>
                <a:cs typeface="+mn-cs"/>
              </a:rPr>
              <a:t>Low </a:t>
            </a:r>
            <a:r>
              <a:rPr lang="en-US" sz="11200" dirty="0" smtClean="0">
                <a:ea typeface="+mn-ea"/>
                <a:cs typeface="+mn-cs"/>
              </a:rPr>
              <a:t>		Less </a:t>
            </a:r>
            <a:r>
              <a:rPr lang="en-US" sz="11200" dirty="0">
                <a:ea typeface="+mn-ea"/>
                <a:cs typeface="+mn-cs"/>
              </a:rPr>
              <a:t>than </a:t>
            </a:r>
            <a:r>
              <a:rPr lang="en-US" sz="11200" dirty="0" smtClean="0">
                <a:ea typeface="+mn-ea"/>
                <a:cs typeface="+mn-cs"/>
              </a:rPr>
              <a:t>80% of teachers earned 			expected growth</a:t>
            </a:r>
            <a:endParaRPr lang="en-US" sz="112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12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200" dirty="0" smtClean="0">
                <a:ea typeface="+mn-ea"/>
                <a:cs typeface="+mn-cs"/>
              </a:rPr>
              <a:t>Expected	80-90% of teachers earned expected 			growth</a:t>
            </a:r>
            <a:endParaRPr lang="en-US" sz="112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200" dirty="0" smtClean="0">
                <a:ea typeface="+mn-ea"/>
                <a:cs typeface="+mn-cs"/>
              </a:rPr>
              <a:t> </a:t>
            </a:r>
            <a:endParaRPr lang="en-US" sz="112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200" dirty="0" smtClean="0">
                <a:ea typeface="+mn-ea"/>
                <a:cs typeface="+mn-cs"/>
              </a:rPr>
              <a:t>High		91-100% of teachers earned expected 		growth</a:t>
            </a:r>
            <a:endParaRPr lang="en-US" sz="112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2133600"/>
            <a:ext cx="838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has DOE helped?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3600" dirty="0" smtClean="0"/>
              <a:t>SLO Trainings in March for Administrators</a:t>
            </a:r>
          </a:p>
          <a:p>
            <a:r>
              <a:rPr lang="en-US" sz="3600" dirty="0" smtClean="0"/>
              <a:t>SLO Trainings this summer for </a:t>
            </a:r>
            <a:r>
              <a:rPr lang="en-US" sz="3600" dirty="0" smtClean="0"/>
              <a:t>5900 teachers </a:t>
            </a:r>
            <a:r>
              <a:rPr lang="en-US" sz="3600" dirty="0" smtClean="0"/>
              <a:t>this summer in </a:t>
            </a:r>
            <a:r>
              <a:rPr lang="en-US" sz="3600" dirty="0" smtClean="0"/>
              <a:t>many locations around the state.</a:t>
            </a:r>
            <a:endParaRPr lang="en-US" sz="3600" dirty="0" smtClean="0"/>
          </a:p>
          <a:p>
            <a:r>
              <a:rPr lang="en-US" sz="3600" dirty="0" smtClean="0"/>
              <a:t>On going support and coaching this school year.</a:t>
            </a:r>
          </a:p>
          <a:p>
            <a:r>
              <a:rPr lang="en-US" sz="3600" dirty="0" smtClean="0"/>
              <a:t>This is the practice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9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7391400" cy="38862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Reflect Best Practice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Flexible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Timeline, amount of growth, type, assessment</a:t>
            </a:r>
            <a:endParaRPr lang="en-US" sz="32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Between Teacher and Evaluator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Collaborative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Focused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152400"/>
            <a:ext cx="4482342" cy="923330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Big Picture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4267200" cy="466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1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Closure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13666" name="Text Placeholder 5"/>
          <p:cNvSpPr>
            <a:spLocks noGrp="1"/>
          </p:cNvSpPr>
          <p:nvPr>
            <p:ph type="body" idx="1"/>
          </p:nvPr>
        </p:nvSpPr>
        <p:spPr>
          <a:xfrm>
            <a:off x="685800" y="4898290"/>
            <a:ext cx="7772400" cy="165491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692018"/>
                </a:solidFill>
                <a:latin typeface="Calibri" charset="0"/>
              </a:rPr>
              <a:t>Dianna Tyler and Pat Hubert</a:t>
            </a:r>
          </a:p>
          <a:p>
            <a:pPr algn="ctr"/>
            <a:r>
              <a:rPr lang="en-US" sz="2800" dirty="0" smtClean="0">
                <a:solidFill>
                  <a:srgbClr val="692018"/>
                </a:solidFill>
                <a:latin typeface="Calibri" charset="0"/>
              </a:rPr>
              <a:t>ESA2</a:t>
            </a:r>
            <a:endParaRPr lang="en-US" sz="2800" dirty="0">
              <a:solidFill>
                <a:srgbClr val="692018"/>
              </a:solidFill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914400"/>
            <a:ext cx="6096000" cy="40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8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>
            <a:grpSpLocks/>
          </p:cNvGrpSpPr>
          <p:nvPr/>
        </p:nvGrpSpPr>
        <p:grpSpPr bwMode="auto">
          <a:xfrm>
            <a:off x="749300" y="4459288"/>
            <a:ext cx="7861300" cy="1241425"/>
            <a:chOff x="749300" y="4459631"/>
            <a:chExt cx="7861300" cy="1241535"/>
          </a:xfrm>
        </p:grpSpPr>
        <p:grpSp>
          <p:nvGrpSpPr>
            <p:cNvPr id="22570" name="Group 116"/>
            <p:cNvGrpSpPr>
              <a:grpSpLocks/>
            </p:cNvGrpSpPr>
            <p:nvPr/>
          </p:nvGrpSpPr>
          <p:grpSpPr bwMode="auto">
            <a:xfrm rot="10800000">
              <a:off x="3225200" y="4459631"/>
              <a:ext cx="4546600" cy="240499"/>
              <a:chOff x="3331634" y="999066"/>
              <a:chExt cx="4546600" cy="240499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>
                <a:off x="3340559" y="1001419"/>
                <a:ext cx="0" cy="23973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7879221" y="1001419"/>
                <a:ext cx="0" cy="23973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3332621" y="1007770"/>
                <a:ext cx="4546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71" name="TextBox 29"/>
            <p:cNvSpPr txBox="1">
              <a:spLocks noChangeArrowheads="1"/>
            </p:cNvSpPr>
            <p:nvPr/>
          </p:nvSpPr>
          <p:spPr bwMode="auto">
            <a:xfrm>
              <a:off x="749300" y="4870169"/>
              <a:ext cx="7861300" cy="830997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bg1"/>
                  </a:solidFill>
                  <a:cs typeface="Calibri" charset="0"/>
                </a:rPr>
                <a:t>Summative Rating Matrix</a:t>
              </a:r>
              <a:endParaRPr lang="en-US" sz="1400" b="1">
                <a:solidFill>
                  <a:schemeClr val="bg1"/>
                </a:solidFill>
                <a:cs typeface="Calibri" charset="0"/>
              </a:endParaRPr>
            </a:p>
            <a:p>
              <a:pPr algn="ctr"/>
              <a:r>
                <a:rPr lang="en-US" sz="1400" b="1">
                  <a:solidFill>
                    <a:schemeClr val="bg1"/>
                  </a:solidFill>
                  <a:cs typeface="Calibri" charset="0"/>
                </a:rPr>
                <a:t>Professional Oversight: Is the rating fair and accurate based on the evidence 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  <a:cs typeface="Calibri" charset="0"/>
                </a:rPr>
                <a:t>and data shared by the teacher</a:t>
              </a:r>
              <a:endParaRPr lang="en-US" sz="2000" b="1">
                <a:solidFill>
                  <a:schemeClr val="bg1"/>
                </a:solidFill>
                <a:cs typeface="Calibri" charset="0"/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5524500" y="4691427"/>
              <a:ext cx="0" cy="17940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0" name="TextBox 3"/>
          <p:cNvSpPr>
            <a:spLocks noChangeArrowheads="1"/>
          </p:cNvSpPr>
          <p:nvPr/>
        </p:nvSpPr>
        <p:spPr bwMode="auto">
          <a:xfrm>
            <a:off x="749300" y="150813"/>
            <a:ext cx="7861300" cy="615950"/>
          </a:xfrm>
          <a:prstGeom prst="flowChartProcess">
            <a:avLst/>
          </a:prstGeom>
          <a:solidFill>
            <a:srgbClr val="6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cs typeface="Calibri" charset="0"/>
              </a:rPr>
              <a:t>Determining Teacher Effectiveness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cs typeface="Calibri" charset="0"/>
              </a:rPr>
              <a:t>Using multiple measures of professional practice and student learning</a:t>
            </a:r>
          </a:p>
        </p:txBody>
      </p: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749300" y="1404938"/>
            <a:ext cx="5613400" cy="2587625"/>
            <a:chOff x="749300" y="1405467"/>
            <a:chExt cx="5613400" cy="258780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794000" y="1405467"/>
              <a:ext cx="0" cy="13208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318000" y="1405467"/>
              <a:ext cx="0" cy="123833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371600" y="1472147"/>
              <a:ext cx="0" cy="125421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664200" y="1405467"/>
              <a:ext cx="0" cy="123833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61" name="TextBox 9"/>
            <p:cNvSpPr txBox="1">
              <a:spLocks noChangeArrowheads="1"/>
            </p:cNvSpPr>
            <p:nvPr/>
          </p:nvSpPr>
          <p:spPr bwMode="auto">
            <a:xfrm>
              <a:off x="749300" y="1615480"/>
              <a:ext cx="1333500" cy="304357"/>
            </a:xfrm>
            <a:prstGeom prst="rect">
              <a:avLst/>
            </a:pr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600" dirty="0">
                  <a:solidFill>
                    <a:schemeClr val="bg1"/>
                  </a:solidFill>
                  <a:cs typeface="Calibri" charset="0"/>
                </a:rPr>
                <a:t>Domain 1</a:t>
              </a:r>
            </a:p>
          </p:txBody>
        </p:sp>
        <p:sp>
          <p:nvSpPr>
            <p:cNvPr id="22562" name="TextBox 10"/>
            <p:cNvSpPr txBox="1">
              <a:spLocks noChangeArrowheads="1"/>
            </p:cNvSpPr>
            <p:nvPr/>
          </p:nvSpPr>
          <p:spPr bwMode="auto">
            <a:xfrm>
              <a:off x="2146300" y="1615480"/>
              <a:ext cx="1333500" cy="304357"/>
            </a:xfrm>
            <a:prstGeom prst="rect">
              <a:avLst/>
            </a:pr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600" dirty="0">
                  <a:solidFill>
                    <a:schemeClr val="bg1"/>
                  </a:solidFill>
                  <a:cs typeface="Calibri" charset="0"/>
                </a:rPr>
                <a:t>Domain </a:t>
              </a:r>
              <a:r>
                <a:rPr lang="en-US" sz="1600" dirty="0" smtClean="0">
                  <a:solidFill>
                    <a:schemeClr val="bg1"/>
                  </a:solidFill>
                  <a:cs typeface="Calibri" charset="0"/>
                </a:rPr>
                <a:t>2</a:t>
              </a:r>
              <a:endParaRPr lang="en-US" sz="1600" dirty="0">
                <a:solidFill>
                  <a:schemeClr val="bg1"/>
                </a:solidFill>
                <a:cs typeface="Calibri" charset="0"/>
              </a:endParaRPr>
            </a:p>
          </p:txBody>
        </p:sp>
        <p:sp>
          <p:nvSpPr>
            <p:cNvPr id="22563" name="TextBox 11"/>
            <p:cNvSpPr txBox="1">
              <a:spLocks noChangeArrowheads="1"/>
            </p:cNvSpPr>
            <p:nvPr/>
          </p:nvSpPr>
          <p:spPr bwMode="auto">
            <a:xfrm>
              <a:off x="3594100" y="1615480"/>
              <a:ext cx="1333500" cy="304357"/>
            </a:xfrm>
            <a:prstGeom prst="rect">
              <a:avLst/>
            </a:pr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600" dirty="0">
                  <a:solidFill>
                    <a:schemeClr val="bg1"/>
                  </a:solidFill>
                  <a:cs typeface="Calibri" charset="0"/>
                </a:rPr>
                <a:t>Domain </a:t>
              </a:r>
              <a:r>
                <a:rPr lang="en-US" sz="1600" dirty="0" smtClean="0">
                  <a:solidFill>
                    <a:schemeClr val="bg1"/>
                  </a:solidFill>
                  <a:cs typeface="Calibri" charset="0"/>
                </a:rPr>
                <a:t>3</a:t>
              </a:r>
              <a:endParaRPr lang="en-US" sz="1600" dirty="0">
                <a:solidFill>
                  <a:schemeClr val="bg1"/>
                </a:solidFill>
                <a:cs typeface="Calibri" charset="0"/>
              </a:endParaRPr>
            </a:p>
          </p:txBody>
        </p:sp>
        <p:sp>
          <p:nvSpPr>
            <p:cNvPr id="22564" name="TextBox 12"/>
            <p:cNvSpPr txBox="1">
              <a:spLocks noChangeArrowheads="1"/>
            </p:cNvSpPr>
            <p:nvPr/>
          </p:nvSpPr>
          <p:spPr bwMode="auto">
            <a:xfrm>
              <a:off x="5003800" y="1615480"/>
              <a:ext cx="1333500" cy="304357"/>
            </a:xfrm>
            <a:prstGeom prst="rect">
              <a:avLst/>
            </a:pr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600" dirty="0">
                  <a:solidFill>
                    <a:schemeClr val="bg1"/>
                  </a:solidFill>
                  <a:cs typeface="Calibri" charset="0"/>
                </a:rPr>
                <a:t>Domain </a:t>
              </a:r>
              <a:r>
                <a:rPr lang="en-US" sz="1600" dirty="0" smtClean="0">
                  <a:solidFill>
                    <a:schemeClr val="bg1"/>
                  </a:solidFill>
                  <a:cs typeface="Calibri" charset="0"/>
                </a:rPr>
                <a:t>4</a:t>
              </a:r>
              <a:endParaRPr lang="en-US" sz="1600" dirty="0">
                <a:solidFill>
                  <a:schemeClr val="bg1"/>
                </a:solidFill>
                <a:cs typeface="Calibri" charset="0"/>
              </a:endParaRPr>
            </a:p>
          </p:txBody>
        </p:sp>
        <p:sp>
          <p:nvSpPr>
            <p:cNvPr id="22565" name="TextBox 14"/>
            <p:cNvSpPr txBox="1">
              <a:spLocks noChangeArrowheads="1"/>
            </p:cNvSpPr>
            <p:nvPr/>
          </p:nvSpPr>
          <p:spPr bwMode="auto">
            <a:xfrm>
              <a:off x="749300" y="2047280"/>
              <a:ext cx="1333500" cy="504412"/>
            </a:xfrm>
            <a:prstGeom prst="rect">
              <a:avLst/>
            </a:prstGeom>
            <a:solidFill>
              <a:srgbClr val="C0B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300" b="1">
                  <a:cs typeface="Calibri" charset="0"/>
                </a:rPr>
                <a:t>Planning and Preparation</a:t>
              </a:r>
            </a:p>
          </p:txBody>
        </p:sp>
        <p:sp>
          <p:nvSpPr>
            <p:cNvPr id="22566" name="TextBox 15"/>
            <p:cNvSpPr txBox="1">
              <a:spLocks noChangeArrowheads="1"/>
            </p:cNvSpPr>
            <p:nvPr/>
          </p:nvSpPr>
          <p:spPr bwMode="auto">
            <a:xfrm>
              <a:off x="2146300" y="2047280"/>
              <a:ext cx="1346200" cy="504412"/>
            </a:xfrm>
            <a:prstGeom prst="rect">
              <a:avLst/>
            </a:prstGeom>
            <a:solidFill>
              <a:srgbClr val="C0B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300" b="1">
                  <a:cs typeface="Calibri" charset="0"/>
                </a:rPr>
                <a:t>Classroom Environment</a:t>
              </a:r>
            </a:p>
          </p:txBody>
        </p:sp>
        <p:sp>
          <p:nvSpPr>
            <p:cNvPr id="22567" name="TextBox 16"/>
            <p:cNvSpPr txBox="1">
              <a:spLocks noChangeArrowheads="1"/>
            </p:cNvSpPr>
            <p:nvPr/>
          </p:nvSpPr>
          <p:spPr bwMode="auto">
            <a:xfrm>
              <a:off x="3594100" y="2010381"/>
              <a:ext cx="1333500" cy="571097"/>
            </a:xfrm>
            <a:prstGeom prst="rect">
              <a:avLst/>
            </a:prstGeom>
            <a:solidFill>
              <a:srgbClr val="C0B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82880" bIns="18288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300" b="1">
                  <a:cs typeface="Calibri" charset="0"/>
                </a:rPr>
                <a:t>Instruction</a:t>
              </a:r>
            </a:p>
          </p:txBody>
        </p:sp>
        <p:sp>
          <p:nvSpPr>
            <p:cNvPr id="22568" name="TextBox 17"/>
            <p:cNvSpPr txBox="1">
              <a:spLocks noChangeArrowheads="1"/>
            </p:cNvSpPr>
            <p:nvPr/>
          </p:nvSpPr>
          <p:spPr bwMode="auto">
            <a:xfrm>
              <a:off x="5029200" y="2047280"/>
              <a:ext cx="1308100" cy="492443"/>
            </a:xfrm>
            <a:prstGeom prst="rect">
              <a:avLst/>
            </a:prstGeom>
            <a:solidFill>
              <a:srgbClr val="C0B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300" b="1">
                  <a:cs typeface="Calibri" charset="0"/>
                </a:rPr>
                <a:t>Professional Responsibilities</a:t>
              </a:r>
            </a:p>
          </p:txBody>
        </p:sp>
        <p:sp>
          <p:nvSpPr>
            <p:cNvPr id="22569" name="TextBox 19"/>
            <p:cNvSpPr txBox="1">
              <a:spLocks noChangeArrowheads="1"/>
            </p:cNvSpPr>
            <p:nvPr/>
          </p:nvSpPr>
          <p:spPr bwMode="auto">
            <a:xfrm>
              <a:off x="749300" y="2644180"/>
              <a:ext cx="5613400" cy="1349087"/>
            </a:xfrm>
            <a:prstGeom prst="rect">
              <a:avLst/>
            </a:prstGeom>
            <a:solidFill>
              <a:srgbClr val="C0B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200000"/>
                </a:lnSpc>
                <a:buFont typeface="Arial" charset="0"/>
                <a:buChar char="•"/>
              </a:pPr>
              <a:r>
                <a:rPr lang="en-US" sz="1400" b="1">
                  <a:cs typeface="Calibri" charset="0"/>
                </a:rPr>
                <a:t>Classroom Observations and Evidence of Effective Practice</a:t>
              </a:r>
              <a:endParaRPr lang="en-US" sz="1200" b="1">
                <a:cs typeface="Calibri" charset="0"/>
              </a:endParaRPr>
            </a:p>
            <a:p>
              <a:pPr algn="ctr">
                <a:lnSpc>
                  <a:spcPct val="200000"/>
                </a:lnSpc>
                <a:buFont typeface="Arial" charset="0"/>
                <a:buChar char="•"/>
              </a:pPr>
              <a:r>
                <a:rPr lang="en-US" sz="1400" b="1">
                  <a:cs typeface="Calibri" charset="0"/>
                </a:rPr>
                <a:t>Components from Each of the 4 Domains</a:t>
              </a:r>
            </a:p>
            <a:p>
              <a:pPr algn="ctr">
                <a:lnSpc>
                  <a:spcPct val="200000"/>
                </a:lnSpc>
                <a:buFont typeface="Arial" charset="0"/>
                <a:buChar char="•"/>
              </a:pPr>
              <a:r>
                <a:rPr lang="en-US" sz="1400" b="1">
                  <a:cs typeface="Calibri" charset="0"/>
                </a:rPr>
                <a:t>At Least 8 Components Chosen Based on District or School Priorities</a:t>
              </a:r>
            </a:p>
          </p:txBody>
        </p:sp>
      </p:grp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749300" y="766763"/>
            <a:ext cx="7861300" cy="733425"/>
            <a:chOff x="749300" y="767034"/>
            <a:chExt cx="7861300" cy="732489"/>
          </a:xfrm>
        </p:grpSpPr>
        <p:grpSp>
          <p:nvGrpSpPr>
            <p:cNvPr id="22550" name="Group 63"/>
            <p:cNvGrpSpPr>
              <a:grpSpLocks/>
            </p:cNvGrpSpPr>
            <p:nvPr/>
          </p:nvGrpSpPr>
          <p:grpSpPr bwMode="auto">
            <a:xfrm>
              <a:off x="3331634" y="999066"/>
              <a:ext cx="4546600" cy="240499"/>
              <a:chOff x="3331634" y="999066"/>
              <a:chExt cx="4546600" cy="240499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3340100" y="998514"/>
                <a:ext cx="0" cy="24099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7878763" y="998514"/>
                <a:ext cx="0" cy="24099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332163" y="1006441"/>
                <a:ext cx="4546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51" name="TextBox 7"/>
            <p:cNvSpPr txBox="1">
              <a:spLocks noChangeArrowheads="1"/>
            </p:cNvSpPr>
            <p:nvPr/>
          </p:nvSpPr>
          <p:spPr bwMode="auto">
            <a:xfrm>
              <a:off x="749300" y="1132880"/>
              <a:ext cx="5588000" cy="35394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700" b="1">
                  <a:solidFill>
                    <a:srgbClr val="FFFFFF"/>
                  </a:solidFill>
                  <a:cs typeface="Calibri" charset="0"/>
                </a:rPr>
                <a:t>South Dakota Framework for Teaching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559300" y="767034"/>
              <a:ext cx="0" cy="24099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53" name="TextBox 8"/>
            <p:cNvSpPr txBox="1">
              <a:spLocks noChangeArrowheads="1"/>
            </p:cNvSpPr>
            <p:nvPr/>
          </p:nvSpPr>
          <p:spPr bwMode="auto">
            <a:xfrm>
              <a:off x="6642100" y="1145580"/>
              <a:ext cx="1968500" cy="35394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700">
                  <a:solidFill>
                    <a:srgbClr val="FFFFFF"/>
                  </a:solidFill>
                  <a:cs typeface="Calibri" charset="0"/>
                </a:rPr>
                <a:t>Student Growth</a:t>
              </a:r>
            </a:p>
          </p:txBody>
        </p:sp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6642100" y="1616075"/>
            <a:ext cx="1968500" cy="2346325"/>
            <a:chOff x="6642100" y="1615480"/>
            <a:chExt cx="1968500" cy="2091849"/>
          </a:xfrm>
        </p:grpSpPr>
        <p:sp>
          <p:nvSpPr>
            <p:cNvPr id="22548" name="TextBox 13"/>
            <p:cNvSpPr txBox="1">
              <a:spLocks noChangeArrowheads="1"/>
            </p:cNvSpPr>
            <p:nvPr/>
          </p:nvSpPr>
          <p:spPr bwMode="auto">
            <a:xfrm>
              <a:off x="6642100" y="1615480"/>
              <a:ext cx="1968500" cy="304357"/>
            </a:xfrm>
            <a:prstGeom prst="rect">
              <a:avLst/>
            </a:pr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600">
                  <a:solidFill>
                    <a:srgbClr val="FFFFFF"/>
                  </a:solidFill>
                  <a:cs typeface="Calibri" charset="0"/>
                </a:rPr>
                <a:t>SLOs</a:t>
              </a:r>
            </a:p>
          </p:txBody>
        </p:sp>
        <p:sp>
          <p:nvSpPr>
            <p:cNvPr id="22549" name="TextBox 18"/>
            <p:cNvSpPr txBox="1">
              <a:spLocks noChangeArrowheads="1"/>
            </p:cNvSpPr>
            <p:nvPr/>
          </p:nvSpPr>
          <p:spPr bwMode="auto">
            <a:xfrm>
              <a:off x="6642100" y="1983780"/>
              <a:ext cx="1968500" cy="1723549"/>
            </a:xfrm>
            <a:prstGeom prst="rect">
              <a:avLst/>
            </a:prstGeom>
            <a:solidFill>
              <a:srgbClr val="C0B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cs typeface="Calibri" charset="0"/>
                </a:rPr>
                <a:t>State Assessments</a:t>
              </a:r>
            </a:p>
            <a:p>
              <a:pPr algn="ctr"/>
              <a:r>
                <a:rPr lang="en-US" sz="1200">
                  <a:cs typeface="Calibri" charset="0"/>
                </a:rPr>
                <a:t>(as one measure if available)</a:t>
              </a:r>
            </a:p>
            <a:p>
              <a:pPr algn="ctr"/>
              <a:endParaRPr lang="en-US" sz="1400">
                <a:cs typeface="Calibri" charset="0"/>
              </a:endParaRPr>
            </a:p>
            <a:p>
              <a:pPr algn="ctr"/>
              <a:r>
                <a:rPr lang="en-US" sz="1600">
                  <a:cs typeface="Calibri" charset="0"/>
                </a:rPr>
                <a:t>District Assessments</a:t>
              </a:r>
            </a:p>
            <a:p>
              <a:pPr algn="ctr"/>
              <a:endParaRPr lang="en-US" sz="1600">
                <a:cs typeface="Calibri" charset="0"/>
              </a:endParaRPr>
            </a:p>
            <a:p>
              <a:pPr algn="ctr"/>
              <a:r>
                <a:rPr lang="en-US" sz="1600">
                  <a:cs typeface="Calibri" charset="0"/>
                </a:rPr>
                <a:t>Evaluator-Approved Assessments</a:t>
              </a:r>
            </a:p>
          </p:txBody>
        </p:sp>
      </p:grpSp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749300" y="3952875"/>
            <a:ext cx="7861300" cy="636588"/>
            <a:chOff x="749300" y="3953550"/>
            <a:chExt cx="7861300" cy="636642"/>
          </a:xfrm>
        </p:grpSpPr>
        <p:sp>
          <p:nvSpPr>
            <p:cNvPr id="22544" name="TextBox 27"/>
            <p:cNvSpPr txBox="1">
              <a:spLocks noChangeArrowheads="1"/>
            </p:cNvSpPr>
            <p:nvPr/>
          </p:nvSpPr>
          <p:spPr bwMode="auto">
            <a:xfrm>
              <a:off x="749300" y="4251638"/>
              <a:ext cx="5613400" cy="3385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>
                  <a:solidFill>
                    <a:srgbClr val="800000"/>
                  </a:solidFill>
                  <a:cs typeface="Calibri" charset="0"/>
                </a:rPr>
                <a:t>Professional Practice Rating</a:t>
              </a:r>
            </a:p>
          </p:txBody>
        </p:sp>
        <p:sp>
          <p:nvSpPr>
            <p:cNvPr id="44" name="Down Arrow 43"/>
            <p:cNvSpPr/>
            <p:nvPr/>
          </p:nvSpPr>
          <p:spPr>
            <a:xfrm>
              <a:off x="3108325" y="3953550"/>
              <a:ext cx="1104900" cy="29847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546" name="TextBox 28"/>
            <p:cNvSpPr txBox="1">
              <a:spLocks noChangeArrowheads="1"/>
            </p:cNvSpPr>
            <p:nvPr/>
          </p:nvSpPr>
          <p:spPr bwMode="auto">
            <a:xfrm>
              <a:off x="6642100" y="4251638"/>
              <a:ext cx="1968500" cy="3385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>
                  <a:solidFill>
                    <a:srgbClr val="800000"/>
                  </a:solidFill>
                  <a:cs typeface="Calibri" charset="0"/>
                </a:rPr>
                <a:t>Growth Rating</a:t>
              </a:r>
            </a:p>
          </p:txBody>
        </p:sp>
        <p:sp>
          <p:nvSpPr>
            <p:cNvPr id="91" name="Down Arrow 90"/>
            <p:cNvSpPr/>
            <p:nvPr/>
          </p:nvSpPr>
          <p:spPr>
            <a:xfrm>
              <a:off x="7034213" y="3953550"/>
              <a:ext cx="1104900" cy="29847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5" name="Group 114"/>
          <p:cNvGrpSpPr>
            <a:grpSpLocks/>
          </p:cNvGrpSpPr>
          <p:nvPr/>
        </p:nvGrpSpPr>
        <p:grpSpPr bwMode="auto">
          <a:xfrm>
            <a:off x="766763" y="5827713"/>
            <a:ext cx="7843837" cy="850900"/>
            <a:chOff x="767202" y="5701166"/>
            <a:chExt cx="7843398" cy="849849"/>
          </a:xfrm>
        </p:grpSpPr>
        <p:sp>
          <p:nvSpPr>
            <p:cNvPr id="22536" name="TextBox 31"/>
            <p:cNvSpPr txBox="1">
              <a:spLocks noChangeArrowheads="1"/>
            </p:cNvSpPr>
            <p:nvPr/>
          </p:nvSpPr>
          <p:spPr bwMode="auto">
            <a:xfrm>
              <a:off x="767202" y="6246658"/>
              <a:ext cx="2397736" cy="304357"/>
            </a:xfrm>
            <a:prstGeom prst="rect">
              <a:avLst/>
            </a:pr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600">
                  <a:solidFill>
                    <a:schemeClr val="bg1"/>
                  </a:solidFill>
                  <a:cs typeface="Calibri" charset="0"/>
                </a:rPr>
                <a:t>Below Expectations</a:t>
              </a:r>
            </a:p>
          </p:txBody>
        </p:sp>
        <p:sp>
          <p:nvSpPr>
            <p:cNvPr id="22537" name="TextBox 32"/>
            <p:cNvSpPr txBox="1">
              <a:spLocks noChangeArrowheads="1"/>
            </p:cNvSpPr>
            <p:nvPr/>
          </p:nvSpPr>
          <p:spPr bwMode="auto">
            <a:xfrm>
              <a:off x="3435419" y="6246658"/>
              <a:ext cx="2519724" cy="304357"/>
            </a:xfrm>
            <a:prstGeom prst="rect">
              <a:avLst/>
            </a:pr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600">
                  <a:solidFill>
                    <a:schemeClr val="bg1"/>
                  </a:solidFill>
                  <a:cs typeface="Calibri" charset="0"/>
                </a:rPr>
                <a:t>Meets Expectations</a:t>
              </a:r>
            </a:p>
          </p:txBody>
        </p:sp>
        <p:sp>
          <p:nvSpPr>
            <p:cNvPr id="22538" name="TextBox 35"/>
            <p:cNvSpPr txBox="1">
              <a:spLocks noChangeArrowheads="1"/>
            </p:cNvSpPr>
            <p:nvPr/>
          </p:nvSpPr>
          <p:spPr bwMode="auto">
            <a:xfrm>
              <a:off x="6101456" y="6246658"/>
              <a:ext cx="2474578" cy="304357"/>
            </a:xfrm>
            <a:prstGeom prst="rect">
              <a:avLst/>
            </a:pr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600">
                  <a:solidFill>
                    <a:schemeClr val="bg1"/>
                  </a:solidFill>
                  <a:cs typeface="Calibri" charset="0"/>
                </a:rPr>
                <a:t>Exceeds Expectations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1846642" y="5992905"/>
              <a:ext cx="0" cy="25368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688108" y="5992905"/>
              <a:ext cx="0" cy="25527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7462902" y="5992905"/>
              <a:ext cx="0" cy="25368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42" name="TextBox 30"/>
            <p:cNvSpPr txBox="1">
              <a:spLocks noChangeArrowheads="1"/>
            </p:cNvSpPr>
            <p:nvPr/>
          </p:nvSpPr>
          <p:spPr bwMode="auto">
            <a:xfrm>
              <a:off x="767202" y="5721311"/>
              <a:ext cx="7843398" cy="3385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>
                  <a:solidFill>
                    <a:srgbClr val="660000"/>
                  </a:solidFill>
                  <a:cs typeface="Calibri" charset="0"/>
                </a:rPr>
                <a:t>Differentiated Performance Categories</a:t>
              </a:r>
            </a:p>
          </p:txBody>
        </p:sp>
        <p:cxnSp>
          <p:nvCxnSpPr>
            <p:cNvPr id="99" name="Straight Arrow Connector 98"/>
            <p:cNvCxnSpPr>
              <a:stCxn id="22571" idx="2"/>
            </p:cNvCxnSpPr>
            <p:nvPr/>
          </p:nvCxnSpPr>
          <p:spPr>
            <a:xfrm>
              <a:off x="4680170" y="5701166"/>
              <a:ext cx="9524" cy="15538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838200" y="11430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The Recommended Model!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1616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116"/>
          <p:cNvGrpSpPr>
            <a:grpSpLocks/>
          </p:cNvGrpSpPr>
          <p:nvPr/>
        </p:nvGrpSpPr>
        <p:grpSpPr bwMode="auto">
          <a:xfrm rot="10800000">
            <a:off x="3225800" y="4459288"/>
            <a:ext cx="4546600" cy="241300"/>
            <a:chOff x="3331634" y="999066"/>
            <a:chExt cx="4546600" cy="240499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3341159" y="1000649"/>
              <a:ext cx="0" cy="2404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7879821" y="1000649"/>
              <a:ext cx="0" cy="2404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3333221" y="1008559"/>
              <a:ext cx="45466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4" name="TextBox 29"/>
          <p:cNvSpPr txBox="1">
            <a:spLocks noChangeArrowheads="1"/>
          </p:cNvSpPr>
          <p:nvPr/>
        </p:nvSpPr>
        <p:spPr bwMode="auto">
          <a:xfrm>
            <a:off x="749300" y="4870450"/>
            <a:ext cx="7861300" cy="83026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  <a:cs typeface="Calibri" charset="0"/>
              </a:rPr>
              <a:t>Summative Rating Matrix</a:t>
            </a:r>
            <a:endParaRPr lang="en-US" sz="1400" b="1">
              <a:solidFill>
                <a:schemeClr val="bg1"/>
              </a:solidFill>
              <a:cs typeface="Calibri" charset="0"/>
            </a:endParaRPr>
          </a:p>
          <a:p>
            <a:pPr algn="ctr"/>
            <a:r>
              <a:rPr lang="en-US" sz="1400" b="1">
                <a:solidFill>
                  <a:schemeClr val="bg1"/>
                </a:solidFill>
                <a:cs typeface="Calibri" charset="0"/>
              </a:rPr>
              <a:t>Professional Oversight: Is the rating fair and accurate based on the evidence </a:t>
            </a:r>
          </a:p>
          <a:p>
            <a:pPr algn="ctr"/>
            <a:r>
              <a:rPr lang="en-US" sz="1400" b="1">
                <a:solidFill>
                  <a:schemeClr val="bg1"/>
                </a:solidFill>
                <a:cs typeface="Calibri" charset="0"/>
              </a:rPr>
              <a:t>and data shared by the teacher</a:t>
            </a:r>
            <a:endParaRPr lang="en-US" sz="2000" b="1">
              <a:solidFill>
                <a:schemeClr val="bg1"/>
              </a:solidFill>
              <a:cs typeface="Calibri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5524500" y="4691063"/>
            <a:ext cx="0" cy="1793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6" name="TextBox 3"/>
          <p:cNvSpPr>
            <a:spLocks noChangeArrowheads="1"/>
          </p:cNvSpPr>
          <p:nvPr/>
        </p:nvSpPr>
        <p:spPr bwMode="auto">
          <a:xfrm>
            <a:off x="749300" y="150813"/>
            <a:ext cx="7861300" cy="615950"/>
          </a:xfrm>
          <a:prstGeom prst="flowChartProcess">
            <a:avLst/>
          </a:prstGeom>
          <a:solidFill>
            <a:srgbClr val="6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300" b="1">
                <a:solidFill>
                  <a:schemeClr val="bg1"/>
                </a:solidFill>
                <a:cs typeface="Calibri" charset="0"/>
              </a:rPr>
              <a:t>Determining Teacher Effectiveness</a:t>
            </a:r>
          </a:p>
          <a:p>
            <a:pPr algn="ctr"/>
            <a:r>
              <a:rPr lang="en-US" sz="1100" b="1">
                <a:solidFill>
                  <a:schemeClr val="bg1"/>
                </a:solidFill>
                <a:cs typeface="Calibri" charset="0"/>
              </a:rPr>
              <a:t>Using multiple measures of professional practice and student learning</a:t>
            </a:r>
          </a:p>
        </p:txBody>
      </p:sp>
      <p:grpSp>
        <p:nvGrpSpPr>
          <p:cNvPr id="23557" name="Group 63"/>
          <p:cNvGrpSpPr>
            <a:grpSpLocks/>
          </p:cNvGrpSpPr>
          <p:nvPr/>
        </p:nvGrpSpPr>
        <p:grpSpPr bwMode="auto">
          <a:xfrm>
            <a:off x="3332163" y="998538"/>
            <a:ext cx="4546600" cy="241300"/>
            <a:chOff x="3331634" y="999066"/>
            <a:chExt cx="4546600" cy="240499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3339571" y="999066"/>
              <a:ext cx="0" cy="2404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878234" y="999066"/>
              <a:ext cx="0" cy="2404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331634" y="1006977"/>
              <a:ext cx="45466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49300" y="766763"/>
            <a:ext cx="5613400" cy="3822700"/>
            <a:chOff x="749300" y="767034"/>
            <a:chExt cx="5613400" cy="3823158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794000" y="1405285"/>
              <a:ext cx="0" cy="132095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318000" y="1405285"/>
              <a:ext cx="0" cy="123839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371600" y="1471968"/>
              <a:ext cx="0" cy="12542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664200" y="1405285"/>
              <a:ext cx="0" cy="123839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80" name="TextBox 9"/>
            <p:cNvSpPr txBox="1">
              <a:spLocks noChangeArrowheads="1"/>
            </p:cNvSpPr>
            <p:nvPr/>
          </p:nvSpPr>
          <p:spPr bwMode="auto">
            <a:xfrm>
              <a:off x="749300" y="1615480"/>
              <a:ext cx="1333500" cy="304357"/>
            </a:xfrm>
            <a:prstGeom prst="rect">
              <a:avLst/>
            </a:pr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600">
                  <a:solidFill>
                    <a:srgbClr val="FFFFFF"/>
                  </a:solidFill>
                  <a:cs typeface="Calibri" charset="0"/>
                </a:rPr>
                <a:t>Domain 1</a:t>
              </a:r>
            </a:p>
          </p:txBody>
        </p:sp>
        <p:sp>
          <p:nvSpPr>
            <p:cNvPr id="23581" name="TextBox 10"/>
            <p:cNvSpPr txBox="1">
              <a:spLocks noChangeArrowheads="1"/>
            </p:cNvSpPr>
            <p:nvPr/>
          </p:nvSpPr>
          <p:spPr bwMode="auto">
            <a:xfrm>
              <a:off x="2146300" y="1615480"/>
              <a:ext cx="1333500" cy="304357"/>
            </a:xfrm>
            <a:prstGeom prst="rect">
              <a:avLst/>
            </a:pr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600" dirty="0">
                  <a:solidFill>
                    <a:srgbClr val="FFFFFF"/>
                  </a:solidFill>
                  <a:cs typeface="Calibri" charset="0"/>
                </a:rPr>
                <a:t>Domain 2</a:t>
              </a:r>
            </a:p>
          </p:txBody>
        </p:sp>
        <p:sp>
          <p:nvSpPr>
            <p:cNvPr id="23582" name="TextBox 11"/>
            <p:cNvSpPr txBox="1">
              <a:spLocks noChangeArrowheads="1"/>
            </p:cNvSpPr>
            <p:nvPr/>
          </p:nvSpPr>
          <p:spPr bwMode="auto">
            <a:xfrm>
              <a:off x="3594100" y="1615480"/>
              <a:ext cx="1333500" cy="304357"/>
            </a:xfrm>
            <a:prstGeom prst="rect">
              <a:avLst/>
            </a:pr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600" dirty="0">
                  <a:solidFill>
                    <a:srgbClr val="FFFFFF"/>
                  </a:solidFill>
                  <a:cs typeface="Calibri" charset="0"/>
                </a:rPr>
                <a:t>Domain </a:t>
              </a:r>
              <a:r>
                <a:rPr lang="en-US" sz="1600" dirty="0" smtClean="0">
                  <a:solidFill>
                    <a:srgbClr val="FFFFFF"/>
                  </a:solidFill>
                  <a:cs typeface="Calibri" charset="0"/>
                </a:rPr>
                <a:t>3</a:t>
              </a:r>
              <a:endParaRPr lang="en-US" sz="1600" dirty="0">
                <a:solidFill>
                  <a:srgbClr val="FFFFFF"/>
                </a:solidFill>
                <a:cs typeface="Calibri" charset="0"/>
              </a:endParaRPr>
            </a:p>
          </p:txBody>
        </p:sp>
        <p:sp>
          <p:nvSpPr>
            <p:cNvPr id="23583" name="TextBox 12"/>
            <p:cNvSpPr txBox="1">
              <a:spLocks noChangeArrowheads="1"/>
            </p:cNvSpPr>
            <p:nvPr/>
          </p:nvSpPr>
          <p:spPr bwMode="auto">
            <a:xfrm>
              <a:off x="5003800" y="1615480"/>
              <a:ext cx="1333500" cy="304357"/>
            </a:xfrm>
            <a:prstGeom prst="rect">
              <a:avLst/>
            </a:pr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600" dirty="0">
                  <a:solidFill>
                    <a:srgbClr val="FFFFFF"/>
                  </a:solidFill>
                  <a:cs typeface="Calibri" charset="0"/>
                </a:rPr>
                <a:t>Domain </a:t>
              </a:r>
              <a:r>
                <a:rPr lang="en-US" sz="1600" dirty="0" smtClean="0">
                  <a:solidFill>
                    <a:srgbClr val="FFFFFF"/>
                  </a:solidFill>
                  <a:cs typeface="Calibri" charset="0"/>
                </a:rPr>
                <a:t>4</a:t>
              </a:r>
              <a:endParaRPr lang="en-US" sz="1600" dirty="0">
                <a:solidFill>
                  <a:srgbClr val="FFFFFF"/>
                </a:solidFill>
                <a:cs typeface="Calibri" charset="0"/>
              </a:endParaRPr>
            </a:p>
          </p:txBody>
        </p:sp>
        <p:sp>
          <p:nvSpPr>
            <p:cNvPr id="23584" name="TextBox 14"/>
            <p:cNvSpPr txBox="1">
              <a:spLocks noChangeArrowheads="1"/>
            </p:cNvSpPr>
            <p:nvPr/>
          </p:nvSpPr>
          <p:spPr bwMode="auto">
            <a:xfrm>
              <a:off x="749300" y="2047280"/>
              <a:ext cx="1333500" cy="504412"/>
            </a:xfrm>
            <a:prstGeom prst="rect">
              <a:avLst/>
            </a:prstGeom>
            <a:solidFill>
              <a:srgbClr val="C0B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300" b="1">
                  <a:cs typeface="Calibri" charset="0"/>
                </a:rPr>
                <a:t>Planning and Preparation</a:t>
              </a:r>
            </a:p>
          </p:txBody>
        </p:sp>
        <p:sp>
          <p:nvSpPr>
            <p:cNvPr id="23585" name="TextBox 15"/>
            <p:cNvSpPr txBox="1">
              <a:spLocks noChangeArrowheads="1"/>
            </p:cNvSpPr>
            <p:nvPr/>
          </p:nvSpPr>
          <p:spPr bwMode="auto">
            <a:xfrm>
              <a:off x="2146300" y="2047280"/>
              <a:ext cx="1346200" cy="504412"/>
            </a:xfrm>
            <a:prstGeom prst="rect">
              <a:avLst/>
            </a:prstGeom>
            <a:solidFill>
              <a:srgbClr val="C0B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300" b="1">
                  <a:cs typeface="Calibri" charset="0"/>
                </a:rPr>
                <a:t>Classroom Environment</a:t>
              </a:r>
            </a:p>
          </p:txBody>
        </p:sp>
        <p:sp>
          <p:nvSpPr>
            <p:cNvPr id="23586" name="TextBox 16"/>
            <p:cNvSpPr txBox="1">
              <a:spLocks noChangeArrowheads="1"/>
            </p:cNvSpPr>
            <p:nvPr/>
          </p:nvSpPr>
          <p:spPr bwMode="auto">
            <a:xfrm>
              <a:off x="3594100" y="2010381"/>
              <a:ext cx="1333500" cy="571097"/>
            </a:xfrm>
            <a:prstGeom prst="rect">
              <a:avLst/>
            </a:prstGeom>
            <a:solidFill>
              <a:srgbClr val="C0B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82880" bIns="18288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300" b="1">
                  <a:cs typeface="Calibri" charset="0"/>
                </a:rPr>
                <a:t>Instruction</a:t>
              </a:r>
            </a:p>
          </p:txBody>
        </p:sp>
        <p:sp>
          <p:nvSpPr>
            <p:cNvPr id="23587" name="TextBox 17"/>
            <p:cNvSpPr txBox="1">
              <a:spLocks noChangeArrowheads="1"/>
            </p:cNvSpPr>
            <p:nvPr/>
          </p:nvSpPr>
          <p:spPr bwMode="auto">
            <a:xfrm>
              <a:off x="5029200" y="2047280"/>
              <a:ext cx="1308100" cy="492443"/>
            </a:xfrm>
            <a:prstGeom prst="rect">
              <a:avLst/>
            </a:prstGeom>
            <a:solidFill>
              <a:srgbClr val="C0B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sz="1300" b="1">
                  <a:cs typeface="Calibri" charset="0"/>
                </a:rPr>
                <a:t>Professional Responsibilities</a:t>
              </a:r>
            </a:p>
          </p:txBody>
        </p:sp>
        <p:sp>
          <p:nvSpPr>
            <p:cNvPr id="23588" name="TextBox 19"/>
            <p:cNvSpPr txBox="1">
              <a:spLocks noChangeArrowheads="1"/>
            </p:cNvSpPr>
            <p:nvPr/>
          </p:nvSpPr>
          <p:spPr bwMode="auto">
            <a:xfrm>
              <a:off x="749300" y="2644180"/>
              <a:ext cx="5613400" cy="1349087"/>
            </a:xfrm>
            <a:prstGeom prst="rect">
              <a:avLst/>
            </a:prstGeom>
            <a:solidFill>
              <a:srgbClr val="C0B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200000"/>
                </a:lnSpc>
                <a:buFont typeface="Arial" charset="0"/>
                <a:buChar char="•"/>
              </a:pPr>
              <a:r>
                <a:rPr lang="en-US" sz="1400" b="1">
                  <a:cs typeface="Calibri" charset="0"/>
                </a:rPr>
                <a:t>Classroom Observations and Evidence of Effective Practice</a:t>
              </a:r>
              <a:endParaRPr lang="en-US" sz="1200" b="1">
                <a:cs typeface="Calibri" charset="0"/>
              </a:endParaRPr>
            </a:p>
            <a:p>
              <a:pPr algn="ctr">
                <a:lnSpc>
                  <a:spcPct val="200000"/>
                </a:lnSpc>
                <a:buFont typeface="Arial" charset="0"/>
                <a:buChar char="•"/>
              </a:pPr>
              <a:r>
                <a:rPr lang="en-US" sz="1400" b="1">
                  <a:cs typeface="Calibri" charset="0"/>
                </a:rPr>
                <a:t>Components from Each of the 4 Domains</a:t>
              </a:r>
            </a:p>
            <a:p>
              <a:pPr algn="ctr">
                <a:lnSpc>
                  <a:spcPct val="200000"/>
                </a:lnSpc>
                <a:buFont typeface="Arial" charset="0"/>
                <a:buChar char="•"/>
              </a:pPr>
              <a:r>
                <a:rPr lang="en-US" sz="1400" b="1">
                  <a:cs typeface="Calibri" charset="0"/>
                </a:rPr>
                <a:t>At Least 8 Components Chosen Based on District or School Priorities</a:t>
              </a:r>
            </a:p>
          </p:txBody>
        </p:sp>
        <p:sp>
          <p:nvSpPr>
            <p:cNvPr id="23589" name="TextBox 7"/>
            <p:cNvSpPr txBox="1">
              <a:spLocks noChangeArrowheads="1"/>
            </p:cNvSpPr>
            <p:nvPr/>
          </p:nvSpPr>
          <p:spPr bwMode="auto">
            <a:xfrm>
              <a:off x="749300" y="1132880"/>
              <a:ext cx="5588000" cy="35394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700" b="1">
                  <a:solidFill>
                    <a:srgbClr val="FFFFFF"/>
                  </a:solidFill>
                  <a:cs typeface="Calibri" charset="0"/>
                </a:rPr>
                <a:t>South Dakota Framework for Teaching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559300" y="767034"/>
              <a:ext cx="0" cy="23974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91" name="TextBox 27"/>
            <p:cNvSpPr txBox="1">
              <a:spLocks noChangeArrowheads="1"/>
            </p:cNvSpPr>
            <p:nvPr/>
          </p:nvSpPr>
          <p:spPr bwMode="auto">
            <a:xfrm>
              <a:off x="749300" y="4251638"/>
              <a:ext cx="5613400" cy="3385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>
                  <a:solidFill>
                    <a:srgbClr val="800000"/>
                  </a:solidFill>
                  <a:cs typeface="Calibri" charset="0"/>
                </a:rPr>
                <a:t>Professional Practice Rating</a:t>
              </a:r>
            </a:p>
          </p:txBody>
        </p:sp>
        <p:sp>
          <p:nvSpPr>
            <p:cNvPr id="44" name="Down Arrow 43"/>
            <p:cNvSpPr/>
            <p:nvPr/>
          </p:nvSpPr>
          <p:spPr>
            <a:xfrm>
              <a:off x="3108325" y="3953528"/>
              <a:ext cx="1104900" cy="29848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23559" name="TextBox 31"/>
          <p:cNvSpPr txBox="1">
            <a:spLocks noChangeArrowheads="1"/>
          </p:cNvSpPr>
          <p:nvPr/>
        </p:nvSpPr>
        <p:spPr bwMode="auto">
          <a:xfrm>
            <a:off x="766763" y="6373813"/>
            <a:ext cx="2398712" cy="304800"/>
          </a:xfrm>
          <a:prstGeom prst="rect">
            <a:avLst/>
          </a:prstGeom>
          <a:solidFill>
            <a:srgbClr val="6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600">
                <a:solidFill>
                  <a:schemeClr val="bg1"/>
                </a:solidFill>
                <a:cs typeface="Calibri" charset="0"/>
              </a:rPr>
              <a:t>Below Expectations</a:t>
            </a:r>
          </a:p>
        </p:txBody>
      </p:sp>
      <p:sp>
        <p:nvSpPr>
          <p:cNvPr id="23560" name="TextBox 32"/>
          <p:cNvSpPr txBox="1">
            <a:spLocks noChangeArrowheads="1"/>
          </p:cNvSpPr>
          <p:nvPr/>
        </p:nvSpPr>
        <p:spPr bwMode="auto">
          <a:xfrm>
            <a:off x="3435350" y="6373813"/>
            <a:ext cx="2519363" cy="304800"/>
          </a:xfrm>
          <a:prstGeom prst="rect">
            <a:avLst/>
          </a:prstGeom>
          <a:solidFill>
            <a:srgbClr val="6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600">
                <a:solidFill>
                  <a:schemeClr val="bg1"/>
                </a:solidFill>
                <a:cs typeface="Calibri" charset="0"/>
              </a:rPr>
              <a:t>Meets Expectations</a:t>
            </a:r>
          </a:p>
        </p:txBody>
      </p:sp>
      <p:sp>
        <p:nvSpPr>
          <p:cNvPr id="23561" name="TextBox 35"/>
          <p:cNvSpPr txBox="1">
            <a:spLocks noChangeArrowheads="1"/>
          </p:cNvSpPr>
          <p:nvPr/>
        </p:nvSpPr>
        <p:spPr bwMode="auto">
          <a:xfrm>
            <a:off x="6100763" y="6373813"/>
            <a:ext cx="2474912" cy="304800"/>
          </a:xfrm>
          <a:prstGeom prst="rect">
            <a:avLst/>
          </a:prstGeom>
          <a:solidFill>
            <a:srgbClr val="6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600">
                <a:solidFill>
                  <a:schemeClr val="bg1"/>
                </a:solidFill>
                <a:cs typeface="Calibri" charset="0"/>
              </a:rPr>
              <a:t>Exceeds Expectations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847850" y="6119813"/>
            <a:ext cx="0" cy="254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687888" y="6119813"/>
            <a:ext cx="0" cy="255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462838" y="6119813"/>
            <a:ext cx="0" cy="254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5" name="TextBox 30"/>
          <p:cNvSpPr txBox="1">
            <a:spLocks noChangeArrowheads="1"/>
          </p:cNvSpPr>
          <p:nvPr/>
        </p:nvSpPr>
        <p:spPr bwMode="auto">
          <a:xfrm>
            <a:off x="766763" y="5848350"/>
            <a:ext cx="7843837" cy="338138"/>
          </a:xfrm>
          <a:prstGeom prst="rect">
            <a:avLst/>
          </a:prstGeom>
          <a:solidFill>
            <a:srgbClr val="FFFFFF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solidFill>
                  <a:srgbClr val="660000"/>
                </a:solidFill>
                <a:cs typeface="Calibri" charset="0"/>
              </a:rPr>
              <a:t>Differentiated Performance Categories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4679950" y="5700713"/>
            <a:ext cx="9525" cy="1555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642100" y="1146175"/>
            <a:ext cx="1968500" cy="3443288"/>
            <a:chOff x="6642100" y="1145580"/>
            <a:chExt cx="1968500" cy="3444612"/>
          </a:xfrm>
        </p:grpSpPr>
        <p:grpSp>
          <p:nvGrpSpPr>
            <p:cNvPr id="23568" name="Group 2"/>
            <p:cNvGrpSpPr>
              <a:grpSpLocks/>
            </p:cNvGrpSpPr>
            <p:nvPr/>
          </p:nvGrpSpPr>
          <p:grpSpPr bwMode="auto">
            <a:xfrm>
              <a:off x="6642100" y="1145580"/>
              <a:ext cx="1968500" cy="3444612"/>
              <a:chOff x="6642100" y="1145580"/>
              <a:chExt cx="1968500" cy="3444612"/>
            </a:xfrm>
          </p:grpSpPr>
          <p:sp>
            <p:nvSpPr>
              <p:cNvPr id="23572" name="TextBox 8"/>
              <p:cNvSpPr txBox="1">
                <a:spLocks noChangeArrowheads="1"/>
              </p:cNvSpPr>
              <p:nvPr/>
            </p:nvSpPr>
            <p:spPr bwMode="auto">
              <a:xfrm>
                <a:off x="6642100" y="1145580"/>
                <a:ext cx="1968500" cy="353943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700">
                    <a:solidFill>
                      <a:srgbClr val="FFFFFF"/>
                    </a:solidFill>
                    <a:cs typeface="Calibri" charset="0"/>
                  </a:rPr>
                  <a:t>Student Growth</a:t>
                </a:r>
              </a:p>
            </p:txBody>
          </p:sp>
          <p:sp>
            <p:nvSpPr>
              <p:cNvPr id="23573" name="TextBox 13"/>
              <p:cNvSpPr txBox="1">
                <a:spLocks noChangeArrowheads="1"/>
              </p:cNvSpPr>
              <p:nvPr/>
            </p:nvSpPr>
            <p:spPr bwMode="auto">
              <a:xfrm>
                <a:off x="6642100" y="1615480"/>
                <a:ext cx="1968500" cy="304357"/>
              </a:xfrm>
              <a:prstGeom prst="rect">
                <a:avLst/>
              </a:pr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600"/>
                  </a:lnSpc>
                </a:pPr>
                <a:r>
                  <a:rPr lang="en-US" sz="1600">
                    <a:solidFill>
                      <a:srgbClr val="FFFFFF"/>
                    </a:solidFill>
                    <a:cs typeface="Calibri" charset="0"/>
                  </a:rPr>
                  <a:t>SLOs</a:t>
                </a:r>
              </a:p>
            </p:txBody>
          </p:sp>
          <p:sp>
            <p:nvSpPr>
              <p:cNvPr id="23574" name="TextBox 28"/>
              <p:cNvSpPr txBox="1">
                <a:spLocks noChangeArrowheads="1"/>
              </p:cNvSpPr>
              <p:nvPr/>
            </p:nvSpPr>
            <p:spPr bwMode="auto">
              <a:xfrm>
                <a:off x="6642100" y="4251638"/>
                <a:ext cx="1968500" cy="3385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rgbClr val="800000"/>
                    </a:solidFill>
                    <a:cs typeface="Calibri" charset="0"/>
                  </a:rPr>
                  <a:t>Growth Rating</a:t>
                </a:r>
              </a:p>
            </p:txBody>
          </p:sp>
          <p:sp>
            <p:nvSpPr>
              <p:cNvPr id="91" name="Down Arrow 90"/>
              <p:cNvSpPr/>
              <p:nvPr/>
            </p:nvSpPr>
            <p:spPr>
              <a:xfrm>
                <a:off x="7034213" y="3953359"/>
                <a:ext cx="1104900" cy="298565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23569" name="Group 45"/>
            <p:cNvGrpSpPr>
              <a:grpSpLocks/>
            </p:cNvGrpSpPr>
            <p:nvPr/>
          </p:nvGrpSpPr>
          <p:grpSpPr bwMode="auto">
            <a:xfrm>
              <a:off x="6642100" y="1615480"/>
              <a:ext cx="1968500" cy="2346920"/>
              <a:chOff x="6642100" y="1615480"/>
              <a:chExt cx="1968500" cy="2091849"/>
            </a:xfrm>
          </p:grpSpPr>
          <p:sp>
            <p:nvSpPr>
              <p:cNvPr id="23570" name="TextBox 46"/>
              <p:cNvSpPr txBox="1">
                <a:spLocks noChangeArrowheads="1"/>
              </p:cNvSpPr>
              <p:nvPr/>
            </p:nvSpPr>
            <p:spPr bwMode="auto">
              <a:xfrm>
                <a:off x="6642100" y="1615480"/>
                <a:ext cx="1968500" cy="304357"/>
              </a:xfrm>
              <a:prstGeom prst="rect">
                <a:avLst/>
              </a:pr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600"/>
                  </a:lnSpc>
                </a:pPr>
                <a:r>
                  <a:rPr lang="en-US" sz="1600">
                    <a:solidFill>
                      <a:srgbClr val="FFFFFF"/>
                    </a:solidFill>
                    <a:cs typeface="Calibri" charset="0"/>
                  </a:rPr>
                  <a:t>SLOs</a:t>
                </a:r>
              </a:p>
            </p:txBody>
          </p:sp>
          <p:sp>
            <p:nvSpPr>
              <p:cNvPr id="23571" name="TextBox 48"/>
              <p:cNvSpPr txBox="1">
                <a:spLocks noChangeArrowheads="1"/>
              </p:cNvSpPr>
              <p:nvPr/>
            </p:nvSpPr>
            <p:spPr bwMode="auto">
              <a:xfrm>
                <a:off x="6642100" y="1983780"/>
                <a:ext cx="1968500" cy="1723549"/>
              </a:xfrm>
              <a:prstGeom prst="rect">
                <a:avLst/>
              </a:prstGeom>
              <a:solidFill>
                <a:srgbClr val="C0B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>
                    <a:cs typeface="Calibri" charset="0"/>
                  </a:rPr>
                  <a:t>State Assessments</a:t>
                </a:r>
              </a:p>
              <a:p>
                <a:pPr algn="ctr"/>
                <a:r>
                  <a:rPr lang="en-US" sz="1200">
                    <a:cs typeface="Calibri" charset="0"/>
                  </a:rPr>
                  <a:t>(as one measure if available)</a:t>
                </a:r>
              </a:p>
              <a:p>
                <a:pPr algn="ctr"/>
                <a:endParaRPr lang="en-US" sz="1400">
                  <a:cs typeface="Calibri" charset="0"/>
                </a:endParaRPr>
              </a:p>
              <a:p>
                <a:pPr algn="ctr"/>
                <a:r>
                  <a:rPr lang="en-US" sz="1600">
                    <a:cs typeface="Calibri" charset="0"/>
                  </a:rPr>
                  <a:t>District Assessments</a:t>
                </a:r>
              </a:p>
              <a:p>
                <a:pPr algn="ctr"/>
                <a:endParaRPr lang="en-US" sz="1600">
                  <a:cs typeface="Calibri" charset="0"/>
                </a:endParaRPr>
              </a:p>
              <a:p>
                <a:pPr algn="ctr"/>
                <a:r>
                  <a:rPr lang="en-US" sz="1600">
                    <a:cs typeface="Calibri" charset="0"/>
                  </a:rPr>
                  <a:t>Evaluator-Approved Assessments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432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Summative Scoring Matrix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85800" y="1371600"/>
          <a:ext cx="7645400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ocument" r:id="rId5" imgW="6032500" imgH="2959100" progId="Word.Document.12">
                  <p:embed/>
                </p:oleObj>
              </mc:Choice>
              <mc:Fallback>
                <p:oleObj name="Document" r:id="rId5" imgW="6032500" imgH="29591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7645400" cy="374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990600" y="4800600"/>
            <a:ext cx="5334000" cy="457200"/>
          </a:xfrm>
          <a:prstGeom prst="rect">
            <a:avLst/>
          </a:prstGeom>
          <a:solidFill>
            <a:srgbClr val="6920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Summative Teacher Effectiveness Rating Categories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5410200"/>
            <a:ext cx="1600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Below Expectations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7800" y="5410200"/>
            <a:ext cx="17526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Meets Expectations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5410200"/>
            <a:ext cx="1828800" cy="457200"/>
          </a:xfrm>
          <a:prstGeom prst="rect">
            <a:avLst/>
          </a:prstGeom>
          <a:solidFill>
            <a:srgbClr val="1B1A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Exceeds Expectations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4800600"/>
            <a:ext cx="1828800" cy="1066800"/>
          </a:xfrm>
          <a:prstGeom prst="rect">
            <a:avLst/>
          </a:prstGeom>
          <a:solidFill>
            <a:srgbClr val="1B1A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Judgment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Rating Subject 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to Review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4387850" y="324485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6705600" y="5334000"/>
            <a:ext cx="366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Zapf Dingbats" charset="0"/>
              </a:rPr>
              <a:t>✪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7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Teacher A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85800" y="1371600"/>
          <a:ext cx="7645400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5" imgW="6032500" imgH="2959100" progId="Word.Document.12">
                  <p:embed/>
                </p:oleObj>
              </mc:Choice>
              <mc:Fallback>
                <p:oleObj name="Document" r:id="rId5" imgW="6032500" imgH="29591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7645400" cy="374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990600" y="4800600"/>
            <a:ext cx="7467600" cy="1066800"/>
            <a:chOff x="990600" y="4800600"/>
            <a:chExt cx="7467600" cy="1066800"/>
          </a:xfrm>
        </p:grpSpPr>
        <p:sp>
          <p:nvSpPr>
            <p:cNvPr id="6" name="Rectangle 5"/>
            <p:cNvSpPr/>
            <p:nvPr/>
          </p:nvSpPr>
          <p:spPr>
            <a:xfrm>
              <a:off x="990600" y="4800600"/>
              <a:ext cx="5334000" cy="457200"/>
            </a:xfrm>
            <a:prstGeom prst="rect">
              <a:avLst/>
            </a:prstGeom>
            <a:solidFill>
              <a:srgbClr val="69201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Summative Teacher Effectiveness Rating Categories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5410200"/>
              <a:ext cx="16002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Below Expectations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17800" y="5410200"/>
              <a:ext cx="1752600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</a:rPr>
                <a:t>Meets Expectations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0" y="5410200"/>
              <a:ext cx="1828800" cy="457200"/>
            </a:xfrm>
            <a:prstGeom prst="rect">
              <a:avLst/>
            </a:prstGeom>
            <a:solidFill>
              <a:srgbClr val="1B1A3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Exceeds Expectations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29400" y="4800600"/>
              <a:ext cx="1828800" cy="1066800"/>
            </a:xfrm>
            <a:prstGeom prst="rect">
              <a:avLst/>
            </a:prstGeom>
            <a:solidFill>
              <a:srgbClr val="1B1A3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Judgment</a:t>
              </a:r>
            </a:p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Rating Subject </a:t>
              </a:r>
            </a:p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to Review</a:t>
              </a:r>
            </a:p>
          </p:txBody>
        </p:sp>
      </p:grp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4387850" y="324485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" name="Rectangle 11"/>
          <p:cNvSpPr>
            <a:spLocks noChangeArrowheads="1"/>
          </p:cNvSpPr>
          <p:nvPr/>
        </p:nvSpPr>
        <p:spPr bwMode="auto">
          <a:xfrm>
            <a:off x="6705600" y="5334000"/>
            <a:ext cx="366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Zapf Dingbats" charset="0"/>
              </a:rPr>
              <a:t>✪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05400" y="1524000"/>
            <a:ext cx="1600200" cy="685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2000" y="3048000"/>
            <a:ext cx="1600200" cy="685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Arrow Connector 18"/>
          <p:cNvCxnSpPr>
            <a:stCxn id="14" idx="4"/>
          </p:cNvCxnSpPr>
          <p:nvPr/>
        </p:nvCxnSpPr>
        <p:spPr>
          <a:xfrm flipH="1">
            <a:off x="5867400" y="2209800"/>
            <a:ext cx="38100" cy="1219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00300" y="3429000"/>
            <a:ext cx="3314700" cy="76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5-Point Star 22"/>
          <p:cNvSpPr/>
          <p:nvPr/>
        </p:nvSpPr>
        <p:spPr>
          <a:xfrm>
            <a:off x="5562600" y="3200400"/>
            <a:ext cx="609600" cy="533400"/>
          </a:xfrm>
          <a:prstGeom prst="star5">
            <a:avLst/>
          </a:prstGeom>
          <a:solidFill>
            <a:schemeClr val="accent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19400" y="5334000"/>
            <a:ext cx="1600200" cy="685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2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Teacher B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576976"/>
              </p:ext>
            </p:extLst>
          </p:nvPr>
        </p:nvGraphicFramePr>
        <p:xfrm>
          <a:off x="762000" y="1295400"/>
          <a:ext cx="7645400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Document" r:id="rId5" imgW="6032500" imgH="2959100" progId="Word.Document.12">
                  <p:embed/>
                </p:oleObj>
              </mc:Choice>
              <mc:Fallback>
                <p:oleObj name="Document" r:id="rId5" imgW="6032500" imgH="29591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7645400" cy="374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990600" y="4800600"/>
            <a:ext cx="7467600" cy="1066800"/>
            <a:chOff x="990600" y="4800600"/>
            <a:chExt cx="7467600" cy="1066800"/>
          </a:xfrm>
        </p:grpSpPr>
        <p:sp>
          <p:nvSpPr>
            <p:cNvPr id="6" name="Rectangle 5"/>
            <p:cNvSpPr/>
            <p:nvPr/>
          </p:nvSpPr>
          <p:spPr>
            <a:xfrm>
              <a:off x="990600" y="4800600"/>
              <a:ext cx="5334000" cy="457200"/>
            </a:xfrm>
            <a:prstGeom prst="rect">
              <a:avLst/>
            </a:prstGeom>
            <a:solidFill>
              <a:srgbClr val="69201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Summative Teacher Effectiveness Rating Categories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5410200"/>
              <a:ext cx="16002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Below Expectations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17800" y="5410200"/>
              <a:ext cx="1752600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</a:rPr>
                <a:t>Meets Expectations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0" y="5410200"/>
              <a:ext cx="1828800" cy="457200"/>
            </a:xfrm>
            <a:prstGeom prst="rect">
              <a:avLst/>
            </a:prstGeom>
            <a:solidFill>
              <a:srgbClr val="1B1A3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Exceeds Expectations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29400" y="4800600"/>
              <a:ext cx="1828800" cy="1066800"/>
            </a:xfrm>
            <a:prstGeom prst="rect">
              <a:avLst/>
            </a:prstGeom>
            <a:solidFill>
              <a:srgbClr val="1B1A3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Judgment</a:t>
              </a:r>
            </a:p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Rating Subject </a:t>
              </a:r>
            </a:p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to Review</a:t>
              </a:r>
            </a:p>
          </p:txBody>
        </p:sp>
      </p:grp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4387850" y="324485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6705600" y="5334000"/>
            <a:ext cx="366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Zapf Dingbats" charset="0"/>
              </a:rPr>
              <a:t>✪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09800" y="1524000"/>
            <a:ext cx="1600200" cy="609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2000" y="2209800"/>
            <a:ext cx="1600200" cy="685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Arrow Connector 18"/>
          <p:cNvCxnSpPr>
            <a:stCxn id="14" idx="4"/>
          </p:cNvCxnSpPr>
          <p:nvPr/>
        </p:nvCxnSpPr>
        <p:spPr>
          <a:xfrm flipH="1">
            <a:off x="2998788" y="2133600"/>
            <a:ext cx="11112" cy="3810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400300" y="2514600"/>
            <a:ext cx="571500" cy="76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5-Point Star 22"/>
          <p:cNvSpPr/>
          <p:nvPr/>
        </p:nvSpPr>
        <p:spPr>
          <a:xfrm>
            <a:off x="2667000" y="2286000"/>
            <a:ext cx="609600" cy="533400"/>
          </a:xfrm>
          <a:prstGeom prst="star5">
            <a:avLst/>
          </a:prstGeom>
          <a:solidFill>
            <a:schemeClr val="accent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19400" y="5334000"/>
            <a:ext cx="1600200" cy="685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86000" y="2057400"/>
            <a:ext cx="1447800" cy="844550"/>
          </a:xfrm>
          <a:prstGeom prst="rect">
            <a:avLst/>
          </a:prstGeom>
          <a:solidFill>
            <a:srgbClr val="1B1A3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Judgment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Rating Subject 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to Review</a:t>
            </a:r>
          </a:p>
        </p:txBody>
      </p:sp>
    </p:spTree>
    <p:extLst>
      <p:ext uri="{BB962C8B-B14F-4D97-AF65-F5344CB8AC3E}">
        <p14:creationId xmlns:p14="http://schemas.microsoft.com/office/powerpoint/2010/main" val="414336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SLO Training WCMadis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31808</TotalTime>
  <Words>3132</Words>
  <Application>Microsoft Macintosh PowerPoint</Application>
  <PresentationFormat>On-screen Show (4:3)</PresentationFormat>
  <Paragraphs>445</Paragraphs>
  <Slides>44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SLO Training WCMadison</vt:lpstr>
      <vt:lpstr>Document</vt:lpstr>
      <vt:lpstr> How Does Student Growth Measure a Teacher’s Worth? </vt:lpstr>
      <vt:lpstr>Agenda</vt:lpstr>
      <vt:lpstr>A Little Bit of History</vt:lpstr>
      <vt:lpstr>More History…</vt:lpstr>
      <vt:lpstr>PowerPoint Presentation</vt:lpstr>
      <vt:lpstr>PowerPoint Presentation</vt:lpstr>
      <vt:lpstr>Summative Scoring Matrix</vt:lpstr>
      <vt:lpstr>Teacher A</vt:lpstr>
      <vt:lpstr>Teacher B</vt:lpstr>
      <vt:lpstr>Teacher C</vt:lpstr>
      <vt:lpstr>Student Growth</vt:lpstr>
      <vt:lpstr>How many SLOs?</vt:lpstr>
      <vt:lpstr>Sample Growth Goal</vt:lpstr>
      <vt:lpstr>Oops…</vt:lpstr>
      <vt:lpstr>The SLO Process</vt:lpstr>
      <vt:lpstr>Process Time line </vt:lpstr>
      <vt:lpstr>Step 1</vt:lpstr>
      <vt:lpstr>Step 2</vt:lpstr>
      <vt:lpstr>Step 3</vt:lpstr>
      <vt:lpstr>3. Ongoing Communication</vt:lpstr>
      <vt:lpstr>Justified Examples*</vt:lpstr>
      <vt:lpstr>Step 4</vt:lpstr>
      <vt:lpstr>Understanding The  SLO Process Guide</vt:lpstr>
      <vt:lpstr>SLO Process Guide</vt:lpstr>
      <vt:lpstr>Teachscape On-Line</vt:lpstr>
      <vt:lpstr>PowerPoint Presentation</vt:lpstr>
      <vt:lpstr>Teach two subjects?</vt:lpstr>
      <vt:lpstr>“More Common” = More Widely Used</vt:lpstr>
      <vt:lpstr>The SMART Process  A Format for Developing SLOs</vt:lpstr>
      <vt:lpstr>Growth Goals</vt:lpstr>
      <vt:lpstr>PowerPoint Presentation</vt:lpstr>
      <vt:lpstr>Teacher Student Growth Rating</vt:lpstr>
      <vt:lpstr>PowerPoint Presentation</vt:lpstr>
      <vt:lpstr>PowerPoint Presentation</vt:lpstr>
      <vt:lpstr>PowerPoint Presentation</vt:lpstr>
      <vt:lpstr>Scores for 80% Goal</vt:lpstr>
      <vt:lpstr>Scores for 70% Goal</vt:lpstr>
      <vt:lpstr>Step 4</vt:lpstr>
      <vt:lpstr>Step 4</vt:lpstr>
      <vt:lpstr>Principal Student  Growth  Rating</vt:lpstr>
      <vt:lpstr>How has DOE helped?</vt:lpstr>
      <vt:lpstr>PowerPoint Presentation</vt:lpstr>
      <vt:lpstr>Questions</vt:lpstr>
      <vt:lpstr>Closure</vt:lpstr>
    </vt:vector>
  </TitlesOfParts>
  <Company>State of South Dakota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Odean-Carlin, Kodi</dc:creator>
  <cp:lastModifiedBy>Dianna Tyler</cp:lastModifiedBy>
  <cp:revision>295</cp:revision>
  <cp:lastPrinted>2014-06-02T02:40:25Z</cp:lastPrinted>
  <dcterms:created xsi:type="dcterms:W3CDTF">2011-03-24T14:17:24Z</dcterms:created>
  <dcterms:modified xsi:type="dcterms:W3CDTF">2014-08-05T20:46:19Z</dcterms:modified>
</cp:coreProperties>
</file>