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handoutMasterIdLst>
    <p:handoutMasterId r:id="rId59"/>
  </p:handoutMasterIdLst>
  <p:sldIdLst>
    <p:sldId id="343" r:id="rId2"/>
    <p:sldId id="389" r:id="rId3"/>
    <p:sldId id="390" r:id="rId4"/>
    <p:sldId id="391" r:id="rId5"/>
    <p:sldId id="400" r:id="rId6"/>
    <p:sldId id="401" r:id="rId7"/>
    <p:sldId id="402" r:id="rId8"/>
    <p:sldId id="403" r:id="rId9"/>
    <p:sldId id="397" r:id="rId10"/>
    <p:sldId id="408" r:id="rId11"/>
    <p:sldId id="426" r:id="rId12"/>
    <p:sldId id="398" r:id="rId13"/>
    <p:sldId id="451" r:id="rId14"/>
    <p:sldId id="411" r:id="rId15"/>
    <p:sldId id="452" r:id="rId16"/>
    <p:sldId id="427" r:id="rId17"/>
    <p:sldId id="404" r:id="rId18"/>
    <p:sldId id="405" r:id="rId19"/>
    <p:sldId id="406" r:id="rId20"/>
    <p:sldId id="407" r:id="rId21"/>
    <p:sldId id="454" r:id="rId22"/>
    <p:sldId id="455" r:id="rId23"/>
    <p:sldId id="396" r:id="rId24"/>
    <p:sldId id="428" r:id="rId25"/>
    <p:sldId id="447" r:id="rId26"/>
    <p:sldId id="443" r:id="rId27"/>
    <p:sldId id="413" r:id="rId28"/>
    <p:sldId id="376" r:id="rId29"/>
    <p:sldId id="377" r:id="rId30"/>
    <p:sldId id="414" r:id="rId31"/>
    <p:sldId id="425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40" r:id="rId43"/>
    <p:sldId id="439" r:id="rId44"/>
    <p:sldId id="378" r:id="rId45"/>
    <p:sldId id="379" r:id="rId46"/>
    <p:sldId id="388" r:id="rId47"/>
    <p:sldId id="381" r:id="rId48"/>
    <p:sldId id="385" r:id="rId49"/>
    <p:sldId id="386" r:id="rId50"/>
    <p:sldId id="387" r:id="rId51"/>
    <p:sldId id="331" r:id="rId52"/>
    <p:sldId id="330" r:id="rId53"/>
    <p:sldId id="332" r:id="rId54"/>
    <p:sldId id="350" r:id="rId55"/>
    <p:sldId id="441" r:id="rId56"/>
    <p:sldId id="453" r:id="rId5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n Wang" initials="XW" lastIdx="1" clrIdx="0"/>
  <p:cmAuthor id="1" name="Mary Klute" initials="MK" lastIdx="6" clrIdx="1">
    <p:extLst/>
  </p:cmAuthor>
  <p:cmAuthor id="2" name="Matthew Linick" initials="ML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11" autoAdjust="0"/>
  </p:normalViewPr>
  <p:slideViewPr>
    <p:cSldViewPr>
      <p:cViewPr>
        <p:scale>
          <a:sx n="67" d="100"/>
          <a:sy n="67" d="100"/>
        </p:scale>
        <p:origin x="-98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283" cy="464503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166" y="1"/>
            <a:ext cx="2971283" cy="464503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591EA332-7C55-4DE5-A3B1-24B4AF1E68E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3"/>
            <a:ext cx="2971283" cy="464503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166" y="8830313"/>
            <a:ext cx="2971283" cy="464503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05DF07E7-038D-46AD-A587-D5B7411A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1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283" cy="464503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166" y="1"/>
            <a:ext cx="2971283" cy="464503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617235D4-6FB4-4FEE-867D-95290A48E2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157"/>
            <a:ext cx="5486400" cy="4183697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3"/>
            <a:ext cx="2971283" cy="464503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166" y="8830313"/>
            <a:ext cx="2971283" cy="464503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962BCA17-576E-4AF6-8916-C81315DA7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4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Abby JH</a:t>
            </a:r>
          </a:p>
          <a:p>
            <a:endParaRPr lang="en-US" dirty="0" smtClean="0"/>
          </a:p>
          <a:p>
            <a:pPr marL="285750" indent="-285750">
              <a:buAutoNum type="romanUcPeriod"/>
            </a:pPr>
            <a:r>
              <a:rPr lang="en-US" dirty="0" smtClean="0"/>
              <a:t>Welcome</a:t>
            </a:r>
          </a:p>
          <a:p>
            <a:pPr marL="285750" indent="-285750">
              <a:buAutoNum type="romanUcPeriod"/>
            </a:pPr>
            <a:r>
              <a:rPr lang="en-US" dirty="0" smtClean="0"/>
              <a:t>Thanks</a:t>
            </a:r>
          </a:p>
          <a:p>
            <a:pPr marL="285750" indent="-285750">
              <a:buAutoNum type="romanUcPeriod"/>
            </a:pPr>
            <a:r>
              <a:rPr lang="en-US" dirty="0" smtClean="0"/>
              <a:t>Purpose of the call</a:t>
            </a:r>
          </a:p>
          <a:p>
            <a:pPr marL="742950" lvl="1" indent="-285750">
              <a:buAutoNum type="romanUcPeriod"/>
            </a:pPr>
            <a:r>
              <a:rPr lang="en-US" dirty="0" smtClean="0"/>
              <a:t>Recommendations</a:t>
            </a:r>
          </a:p>
          <a:p>
            <a:pPr marL="742950" lvl="1" indent="-285750">
              <a:buAutoNum type="romanUcPeriod"/>
            </a:pPr>
            <a:r>
              <a:rPr lang="en-US" dirty="0" smtClean="0"/>
              <a:t>Models</a:t>
            </a:r>
          </a:p>
          <a:p>
            <a:pPr marL="742950" lvl="1" indent="-285750">
              <a:buAutoNum type="romanUcPeriod"/>
            </a:pPr>
            <a:r>
              <a:rPr lang="en-US" dirty="0" smtClean="0"/>
              <a:t>Which is best?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BCA17-576E-4AF6-8916-C81315DA7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Abby JH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BCA17-576E-4AF6-8916-C81315DA7C8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2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BCA17-576E-4AF6-8916-C81315DA7C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9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Abby JH</a:t>
            </a:r>
          </a:p>
          <a:p>
            <a:endParaRPr lang="en-US" dirty="0" smtClean="0"/>
          </a:p>
          <a:p>
            <a:r>
              <a:rPr lang="en-US" dirty="0" smtClean="0"/>
              <a:t>Reiterate the purpose</a:t>
            </a:r>
          </a:p>
          <a:p>
            <a:r>
              <a:rPr lang="en-US" dirty="0" smtClean="0"/>
              <a:t>Dig</a:t>
            </a:r>
            <a:r>
              <a:rPr lang="en-US" baseline="0" dirty="0" smtClean="0"/>
              <a:t> into the accountability SPI implications ELEM and MS (NOT teacher/principal effectiveness)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BCA17-576E-4AF6-8916-C81315DA7C8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9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Abby JH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BCA17-576E-4AF6-8916-C81315DA7C8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 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BCA17-576E-4AF6-8916-C81315DA7C8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Abby JH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BCA17-576E-4AF6-8916-C81315DA7C8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2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Mary 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10B9-2E8B-40E6-83F6-6727FA1236F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39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 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BCA17-576E-4AF6-8916-C81315DA7C8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Abby JH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BCA17-576E-4AF6-8916-C81315DA7C8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6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6A0D-2AED-49CA-BA2E-F96A951E41F0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- 4/10/2014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64DC-6BA7-45F7-8680-08548D52B41C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- 4/10/2014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7708-2695-45D7-B05E-BDDD09D7338A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- 4/10/2014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6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248C-50D1-4664-BC81-D36440179553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8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79A-EA25-4AD5-BB88-1E70AFC8DA92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- 4/10/2014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3146-D814-49CB-A843-7CDCDA5375C9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- 4/10/2014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BE10-E55D-40D0-8FEC-64448A7783C5}" type="datetime1">
              <a:rPr lang="en-US" smtClean="0"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E755-0A32-4006-B9DE-9244AB0FE9FE}" type="datetime1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- 4/10/2014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DBE0-38D0-4881-BFB4-8EB480ADE984}" type="datetime1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- 4/10/2014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1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9E9E-4D49-49BE-9998-9BCDBFA8B9C3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- 4/10/2014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6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44F7-756F-4665-9359-F9ACC248B3A1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6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AC6D-DF65-46A2-BFB7-54827E80CF49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 - 4/10/2014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224B-200E-4FD9-9289-30FC310B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estars.sd.gov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mailto:sara.kock@state.sd.us" TargetMode="External"/><Relationship Id="rId3" Type="http://schemas.openxmlformats.org/officeDocument/2006/relationships/hyperlink" Target="mailto:randy.hanson@state.sd.us" TargetMode="External"/><Relationship Id="rId7" Type="http://schemas.openxmlformats.org/officeDocument/2006/relationships/hyperlink" Target="mailto:marcus.bevier@state.sd.us" TargetMode="External"/><Relationship Id="rId2" Type="http://schemas.openxmlformats.org/officeDocument/2006/relationships/hyperlink" Target="mailto:judy.merriman@state.sd.u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jennifer.rattlingleaf@state.sd.us" TargetMode="External"/><Relationship Id="rId5" Type="http://schemas.openxmlformats.org/officeDocument/2006/relationships/hyperlink" Target="mailto:tom.morth@state.sd.us" TargetMode="External"/><Relationship Id="rId4" Type="http://schemas.openxmlformats.org/officeDocument/2006/relationships/hyperlink" Target="mailto:teri.jung@state.sd.us" TargetMode="External"/><Relationship Id="rId9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mailto:yutzil.rodriguez@state.sd.us" TargetMode="External"/><Relationship Id="rId3" Type="http://schemas.openxmlformats.org/officeDocument/2006/relationships/hyperlink" Target="mailto:jan.martin@state.sd.us" TargetMode="External"/><Relationship Id="rId7" Type="http://schemas.openxmlformats.org/officeDocument/2006/relationships/hyperlink" Target="mailto:ben.morrison@state.sd.us" TargetMode="External"/><Relationship Id="rId2" Type="http://schemas.openxmlformats.org/officeDocument/2006/relationships/hyperlink" Target="mailto:abby.javurek-humig@state.sd.u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lan.haarstad@state.sd.us" TargetMode="External"/><Relationship Id="rId5" Type="http://schemas.openxmlformats.org/officeDocument/2006/relationships/hyperlink" Target="mailto:michael.rickert@state.sd.us" TargetMode="External"/><Relationship Id="rId4" Type="http://schemas.openxmlformats.org/officeDocument/2006/relationships/hyperlink" Target="mailto:matthew.gill@state.sd.us" TargetMode="External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South Dakota DOE</a:t>
            </a:r>
            <a:br>
              <a:rPr lang="en-US" sz="6000" b="1" dirty="0" smtClean="0"/>
            </a:br>
            <a:r>
              <a:rPr lang="en-US" sz="6000" b="1" dirty="0" smtClean="0"/>
              <a:t>Accountability Update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505200"/>
            <a:ext cx="8305800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August 7, 2014 Joint Convention</a:t>
            </a:r>
            <a:endParaRPr lang="en-US" sz="3600" dirty="0"/>
          </a:p>
        </p:txBody>
      </p:sp>
      <p:pic>
        <p:nvPicPr>
          <p:cNvPr id="2050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81866"/>
            <a:ext cx="8530875" cy="17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0"/>
            <a:ext cx="8382000" cy="672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71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8639175" cy="693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8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en-US" dirty="0" smtClean="0"/>
              <a:t>You can access Video Tutorials to walk you through the report card in the training center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8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1"/>
          <a:stretch/>
        </p:blipFill>
        <p:spPr>
          <a:xfrm>
            <a:off x="6248400" y="6028377"/>
            <a:ext cx="2743200" cy="8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2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0"/>
          <a:stretch/>
        </p:blipFill>
        <p:spPr bwMode="auto">
          <a:xfrm>
            <a:off x="0" y="-3629"/>
            <a:ext cx="9144000" cy="686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523"/>
            <a:ext cx="6172200" cy="55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686628" y="1979258"/>
            <a:ext cx="1770743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91000" y="3200400"/>
            <a:ext cx="3200400" cy="147732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Calculation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Video Tutorials on Navigating To the Through the Accountability Report Cards in SD-STARS</a:t>
            </a:r>
          </a:p>
        </p:txBody>
      </p:sp>
    </p:spTree>
    <p:extLst>
      <p:ext uri="{BB962C8B-B14F-4D97-AF65-F5344CB8AC3E}">
        <p14:creationId xmlns:p14="http://schemas.microsoft.com/office/powerpoint/2010/main" val="27897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/>
          </a:bodyPr>
          <a:lstStyle/>
          <a:p>
            <a:r>
              <a:rPr lang="en-US" dirty="0" smtClean="0"/>
              <a:t>Questions about how something was calculated?  Look for more information in the Calculation Guide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8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1"/>
          <a:stretch/>
        </p:blipFill>
        <p:spPr>
          <a:xfrm>
            <a:off x="6248400" y="5985022"/>
            <a:ext cx="2743200" cy="8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0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" y="194323"/>
            <a:ext cx="9146519" cy="666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553200" y="643241"/>
            <a:ext cx="914400" cy="2028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33855" y="516081"/>
            <a:ext cx="1371600" cy="228599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4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399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1"/>
          <a:stretch/>
        </p:blipFill>
        <p:spPr>
          <a:xfrm>
            <a:off x="6400800" y="6076988"/>
            <a:ext cx="2438400" cy="7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for 2013-14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9154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Because there will be no School Performance Index scores for 2013-14, current classifications remain in place.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1"/>
          <a:stretch/>
        </p:blipFill>
        <p:spPr>
          <a:xfrm>
            <a:off x="6248400" y="5985352"/>
            <a:ext cx="2743200" cy="8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Finance and Management\Data Management\Longitudinal Data System\STARS\STARS\Accountability\13-14\Training Clips\Overview Page - Elem-MS\Screenshots\Overview Page - Elem-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"/>
            <a:ext cx="9144000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9800" y="1554135"/>
            <a:ext cx="3132161" cy="228599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18479" y="1108023"/>
            <a:ext cx="838200" cy="4191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8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for 2013-14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No participation rates for both Smarter Balanced and Dakota STEP schools will be reported in SD-STARS or the Accountability Report Cards</a:t>
            </a:r>
          </a:p>
          <a:p>
            <a:r>
              <a:rPr lang="en-US" dirty="0" smtClean="0"/>
              <a:t>The Department will report participation rates separately later in Fall 2014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353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1"/>
          <a:stretch/>
        </p:blipFill>
        <p:spPr>
          <a:xfrm>
            <a:off x="6248400" y="5985022"/>
            <a:ext cx="2743200" cy="8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2013-14 School Report Cards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7" y="1967928"/>
            <a:ext cx="8077200" cy="3951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Pre-appeal window closed July 18;</a:t>
            </a:r>
          </a:p>
          <a:p>
            <a:r>
              <a:rPr lang="en-US" sz="2800" dirty="0" smtClean="0"/>
              <a:t>Changes will be made and validated next week;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Embargoed</a:t>
            </a:r>
            <a:r>
              <a:rPr lang="en-US" sz="2800" dirty="0" smtClean="0"/>
              <a:t> version released for </a:t>
            </a:r>
            <a:r>
              <a:rPr lang="en-US" sz="2800" b="1" dirty="0" smtClean="0"/>
              <a:t>district accountability teams </a:t>
            </a:r>
            <a:r>
              <a:rPr lang="en-US" sz="2800" dirty="0" smtClean="0"/>
              <a:t>to look at Friday, August 15;</a:t>
            </a:r>
          </a:p>
          <a:p>
            <a:r>
              <a:rPr lang="en-US" sz="2800" dirty="0" smtClean="0"/>
              <a:t>Public Report Cards released Tuesday, August 19;</a:t>
            </a:r>
          </a:p>
          <a:p>
            <a:r>
              <a:rPr lang="en-US" sz="2800" dirty="0" smtClean="0"/>
              <a:t>Formal Appeals due back to SD DOE by September 5, 2014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55624" y="1371600"/>
            <a:ext cx="4040188" cy="639762"/>
          </a:xfrm>
        </p:spPr>
        <p:txBody>
          <a:bodyPr/>
          <a:lstStyle/>
          <a:p>
            <a:r>
              <a:rPr lang="en-US" sz="2800" dirty="0" smtClean="0"/>
              <a:t>Schedule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7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5919216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8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for 2013-14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Those schools who took the Smarter Balanced assessment in 2013-14 will not have any student achievement results.  </a:t>
            </a:r>
          </a:p>
          <a:p>
            <a:r>
              <a:rPr lang="en-US" dirty="0" smtClean="0"/>
              <a:t>Those schools who took the paper/pencil Dakota STEP will have student achievement results.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1"/>
          <a:stretch/>
        </p:blipFill>
        <p:spPr>
          <a:xfrm>
            <a:off x="6248400" y="5985022"/>
            <a:ext cx="2743200" cy="8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4" y="914400"/>
            <a:ext cx="8759036" cy="539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5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1"/>
            <a:ext cx="9144000" cy="56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8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33350"/>
            <a:ext cx="8370887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09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738188"/>
            <a:ext cx="851376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31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r>
              <a:rPr lang="en-US" dirty="0" smtClean="0"/>
              <a:t>Everyone who had tested students in grades 5,8,11 should see Science Results in the All Assessed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pic>
        <p:nvPicPr>
          <p:cNvPr id="8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1"/>
          <a:stretch/>
        </p:blipFill>
        <p:spPr>
          <a:xfrm>
            <a:off x="6172200" y="5985022"/>
            <a:ext cx="2743200" cy="8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7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100"/>
            <a:ext cx="74390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341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Moving Forward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pic>
        <p:nvPicPr>
          <p:cNvPr id="8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7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Waiver Extension Process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8382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Began collecting feedback immediately after roll out of new accountability calculations in Fall 2012</a:t>
            </a:r>
          </a:p>
          <a:p>
            <a:r>
              <a:rPr lang="en-US" dirty="0" smtClean="0"/>
              <a:t>US DoE monitoring in October 2012, August 2013</a:t>
            </a:r>
          </a:p>
          <a:p>
            <a:r>
              <a:rPr lang="en-US" dirty="0" smtClean="0"/>
              <a:t>Presented proposed changes in November and December 2013 to:</a:t>
            </a:r>
          </a:p>
          <a:p>
            <a:pPr lvl="1"/>
            <a:r>
              <a:rPr lang="en-US" dirty="0" smtClean="0"/>
              <a:t>Board of Education</a:t>
            </a:r>
          </a:p>
          <a:p>
            <a:pPr lvl="1"/>
            <a:r>
              <a:rPr lang="en-US" dirty="0" smtClean="0"/>
              <a:t>Secretary’s Advisory Council </a:t>
            </a:r>
          </a:p>
          <a:p>
            <a:pPr lvl="1"/>
            <a:r>
              <a:rPr lang="en-US" dirty="0" smtClean="0"/>
              <a:t>Accountability Work Group</a:t>
            </a:r>
          </a:p>
          <a:p>
            <a:pPr lvl="1"/>
            <a:r>
              <a:rPr lang="en-US" dirty="0" smtClean="0"/>
              <a:t>Committee of Practitioners</a:t>
            </a:r>
            <a:endParaRPr lang="en-US" dirty="0"/>
          </a:p>
          <a:p>
            <a:r>
              <a:rPr lang="en-US" dirty="0" smtClean="0"/>
              <a:t>US DoE feedback received in February and March 2014</a:t>
            </a:r>
          </a:p>
          <a:p>
            <a:r>
              <a:rPr lang="en-US" dirty="0" smtClean="0"/>
              <a:t>Sent out for Public Comment May 2014</a:t>
            </a:r>
          </a:p>
          <a:p>
            <a:r>
              <a:rPr lang="en-US" dirty="0" smtClean="0"/>
              <a:t>Submitted May 2014</a:t>
            </a:r>
          </a:p>
          <a:p>
            <a:r>
              <a:rPr lang="en-US" dirty="0" smtClean="0"/>
              <a:t>Approved July 2014 for the 2014-15 academic year</a:t>
            </a:r>
          </a:p>
          <a:p>
            <a:r>
              <a:rPr lang="en-US" dirty="0" smtClean="0"/>
              <a:t>Directions for 2015-16 and beyond to come this winter</a:t>
            </a:r>
          </a:p>
          <a:p>
            <a:endParaRPr lang="en-US" dirty="0"/>
          </a:p>
        </p:txBody>
      </p:sp>
      <p:pic>
        <p:nvPicPr>
          <p:cNvPr id="5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Changes for the 2014-15 school year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524000"/>
            <a:ext cx="8991600" cy="48006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Attendance: </a:t>
            </a:r>
            <a:r>
              <a:rPr lang="en-US" sz="2800" dirty="0" smtClean="0"/>
              <a:t>based on the percentage of students meeting state attendance goal (94%)</a:t>
            </a:r>
          </a:p>
          <a:p>
            <a:r>
              <a:rPr lang="en-US" sz="2800" b="1" dirty="0" smtClean="0"/>
              <a:t>Educator effectiveness</a:t>
            </a:r>
            <a:r>
              <a:rPr lang="en-US" sz="2800" dirty="0" smtClean="0"/>
              <a:t> and </a:t>
            </a:r>
            <a:r>
              <a:rPr lang="en-US" sz="2800" b="1" dirty="0" smtClean="0"/>
              <a:t>school climate </a:t>
            </a:r>
            <a:r>
              <a:rPr lang="en-US" sz="2800" dirty="0" smtClean="0"/>
              <a:t>officially removed from SPI, still areas of critical focus</a:t>
            </a:r>
          </a:p>
          <a:p>
            <a:r>
              <a:rPr lang="en-US" sz="2800" dirty="0" smtClean="0"/>
              <a:t>Updates to </a:t>
            </a:r>
            <a:r>
              <a:rPr lang="en-US" sz="2800" b="1" dirty="0" smtClean="0"/>
              <a:t>Focus and Priority </a:t>
            </a:r>
            <a:r>
              <a:rPr lang="en-US" sz="2800" dirty="0" smtClean="0"/>
              <a:t>work to reflect current practice</a:t>
            </a:r>
          </a:p>
          <a:p>
            <a:r>
              <a:rPr lang="en-US" sz="2800" dirty="0" smtClean="0"/>
              <a:t>Updated information about working with </a:t>
            </a:r>
            <a:r>
              <a:rPr lang="en-US" sz="2800" b="1" dirty="0" smtClean="0"/>
              <a:t>Other Title I schools</a:t>
            </a:r>
          </a:p>
          <a:p>
            <a:r>
              <a:rPr lang="en-US" sz="2800" dirty="0" smtClean="0"/>
              <a:t>Updated information about </a:t>
            </a:r>
            <a:r>
              <a:rPr lang="en-US" sz="2800" b="1" dirty="0" smtClean="0"/>
              <a:t>data review and monitoring </a:t>
            </a:r>
            <a:r>
              <a:rPr lang="en-US" sz="2800" dirty="0" smtClean="0"/>
              <a:t>processes</a:t>
            </a:r>
          </a:p>
          <a:p>
            <a:r>
              <a:rPr lang="en-US" sz="2800" dirty="0" smtClean="0"/>
              <a:t>Ability for </a:t>
            </a:r>
            <a:r>
              <a:rPr lang="en-US" sz="2800" b="1" dirty="0" smtClean="0"/>
              <a:t>Focus and Priority </a:t>
            </a:r>
            <a:r>
              <a:rPr lang="en-US" sz="2800" dirty="0" smtClean="0"/>
              <a:t>schools to remain in existing status if progress being made</a:t>
            </a:r>
          </a:p>
          <a:p>
            <a:endParaRPr lang="en-US" dirty="0"/>
          </a:p>
        </p:txBody>
      </p:sp>
      <p:pic>
        <p:nvPicPr>
          <p:cNvPr id="5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85638"/>
            <a:ext cx="3962400" cy="8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data do I need to report home?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Smarter Balanced Schools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4605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ELA or Math data to send home</a:t>
            </a:r>
          </a:p>
          <a:p>
            <a:r>
              <a:rPr lang="en-US" dirty="0" smtClean="0"/>
              <a:t>Science reports for students who took the Science Assessment must go home (print from South Dakota Assessment Portal or from Infinite Campus)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DSTEP Schools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6257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ELA and Math reports need to go home</a:t>
            </a:r>
          </a:p>
          <a:p>
            <a:r>
              <a:rPr lang="en-US" dirty="0"/>
              <a:t>Science reports for students who took the Science Assessment must go </a:t>
            </a:r>
            <a:r>
              <a:rPr lang="en-US" dirty="0" smtClean="0"/>
              <a:t>home</a:t>
            </a:r>
          </a:p>
          <a:p>
            <a:r>
              <a:rPr lang="en-US" dirty="0" smtClean="0"/>
              <a:t>Print </a:t>
            </a:r>
            <a:r>
              <a:rPr lang="en-US" dirty="0"/>
              <a:t>from South Dakota Assessment Portal or from Infinite </a:t>
            </a:r>
            <a:r>
              <a:rPr lang="en-US" dirty="0" smtClean="0"/>
              <a:t>Campus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4837" y="4635436"/>
            <a:ext cx="8167688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Public Report Cards must be shared with your stakeholders and the public as in prior years.</a:t>
            </a:r>
            <a:endParaRPr lang="en-US" dirty="0"/>
          </a:p>
        </p:txBody>
      </p:sp>
      <p:pic>
        <p:nvPicPr>
          <p:cNvPr id="4098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864161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27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2014-15 Assessment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295400"/>
            <a:ext cx="8382000" cy="4449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REQUIRED ASSESSMENT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All Public Schools will take the Smarter Balanced Assessment in ELA and Math.</a:t>
            </a:r>
          </a:p>
          <a:p>
            <a:r>
              <a:rPr lang="en-US" dirty="0" smtClean="0"/>
              <a:t>Alternate Assessment students will take the NCSC.</a:t>
            </a:r>
          </a:p>
          <a:p>
            <a:r>
              <a:rPr lang="en-US" dirty="0" smtClean="0"/>
              <a:t>Science will still be the DSTEP-Science in some format. SD DOE is working through the contract process now.</a:t>
            </a:r>
          </a:p>
          <a:p>
            <a:r>
              <a:rPr lang="en-US" dirty="0" smtClean="0"/>
              <a:t>2014-15 is a NAEP year.</a:t>
            </a:r>
          </a:p>
          <a:p>
            <a:r>
              <a:rPr lang="en-US" dirty="0" smtClean="0"/>
              <a:t>ACCESS assessment for English Learners still paper and pencil, online field test happening.</a:t>
            </a:r>
          </a:p>
          <a:p>
            <a:r>
              <a:rPr lang="en-US" dirty="0" smtClean="0"/>
              <a:t>NO Additional Writing Assessment will be given.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8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37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2014-15 Assessment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066800"/>
            <a:ext cx="88392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OPTIONAL ASSESSMENT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Schools can still use the South Dakota Assessment Portal (SDAP) to give classroom, End of Course (with a waiver), district secure, and benchmark assessments.</a:t>
            </a:r>
          </a:p>
          <a:p>
            <a:r>
              <a:rPr lang="en-US" dirty="0" smtClean="0"/>
              <a:t>Many schools will use SDAP to create common assessments for SLOs.</a:t>
            </a:r>
          </a:p>
          <a:p>
            <a:r>
              <a:rPr lang="en-US" dirty="0" smtClean="0"/>
              <a:t>National Career Readiness Certificate (NCRC) is available for any public high school at one grade level.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Accuplacer</a:t>
            </a:r>
            <a:r>
              <a:rPr lang="en-US" dirty="0" smtClean="0"/>
              <a:t> exam can be used to address remediation needs before entering college.</a:t>
            </a:r>
          </a:p>
          <a:p>
            <a:r>
              <a:rPr lang="en-US" dirty="0" smtClean="0"/>
              <a:t>Smarter Balanced Interim Assessments will be available this winter</a:t>
            </a:r>
          </a:p>
          <a:p>
            <a:r>
              <a:rPr lang="en-US" dirty="0" smtClean="0"/>
              <a:t>Smarter Balanced Digital Library resources forthcoming</a:t>
            </a:r>
          </a:p>
          <a:p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5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52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Smarter Balanced Field Test  in South Dakota by the numbers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150/151 Public school systems</a:t>
            </a:r>
          </a:p>
          <a:p>
            <a:r>
              <a:rPr lang="en-US" dirty="0" smtClean="0"/>
              <a:t>20/20 BIE/Tribal systems</a:t>
            </a:r>
          </a:p>
          <a:p>
            <a:r>
              <a:rPr lang="en-US" dirty="0" smtClean="0"/>
              <a:t>36/53  Non-public systems </a:t>
            </a:r>
          </a:p>
          <a:p>
            <a:endParaRPr lang="en-US" dirty="0"/>
          </a:p>
          <a:p>
            <a:r>
              <a:rPr lang="en-US" dirty="0" smtClean="0"/>
              <a:t>70,560 student took tests </a:t>
            </a:r>
          </a:p>
          <a:p>
            <a:r>
              <a:rPr lang="en-US" dirty="0" smtClean="0"/>
              <a:t>279,137 tests started </a:t>
            </a:r>
          </a:p>
          <a:p>
            <a:r>
              <a:rPr lang="en-US" dirty="0" smtClean="0"/>
              <a:t>278,164 tests submitted</a:t>
            </a:r>
          </a:p>
          <a:p>
            <a:r>
              <a:rPr lang="en-US" dirty="0" smtClean="0"/>
              <a:t>1,200+ district personnel involved</a:t>
            </a:r>
          </a:p>
          <a:p>
            <a:r>
              <a:rPr lang="en-US" dirty="0" smtClean="0"/>
              <a:t>4 SD DOE Staff with tech support from BIT</a:t>
            </a:r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7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Were </a:t>
            </a:r>
            <a:r>
              <a:rPr lang="en-US" dirty="0"/>
              <a:t>the schools ready? </a:t>
            </a:r>
          </a:p>
        </p:txBody>
      </p:sp>
      <p:pic>
        <p:nvPicPr>
          <p:cNvPr id="5" name="Picture 4" descr="C:\Users\depr13246\Downloads\Chart_Q2_1406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83" y="1070810"/>
            <a:ext cx="6117757" cy="447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9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 says…. </a:t>
            </a:r>
            <a:endParaRPr lang="en-US"/>
          </a:p>
        </p:txBody>
      </p:sp>
      <p:pic>
        <p:nvPicPr>
          <p:cNvPr id="4" name="Content Placeholder 3" descr="C:\Users\depr13246\Downloads\Chart_Q13_14061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69" y="1600200"/>
            <a:ext cx="5651861" cy="420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Themes that emerged from the survey feedback: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534400" cy="42740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students and staff did practice tests, the field test went smoother</a:t>
            </a:r>
          </a:p>
          <a:p>
            <a:r>
              <a:rPr lang="en-US" dirty="0" smtClean="0"/>
              <a:t>Tech staff must be involved </a:t>
            </a:r>
          </a:p>
          <a:p>
            <a:r>
              <a:rPr lang="en-US" dirty="0" smtClean="0"/>
              <a:t>Shift to on-line testing created confusion and concerns with accommodations</a:t>
            </a:r>
          </a:p>
          <a:p>
            <a:r>
              <a:rPr lang="en-US" dirty="0" smtClean="0"/>
              <a:t>Text-to-speech and sound the biggest problem across all respondents.</a:t>
            </a:r>
          </a:p>
          <a:p>
            <a:r>
              <a:rPr lang="en-US" dirty="0"/>
              <a:t>Wide variance in district level communication procedures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comment from the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Overall, for the field test, it went well. We all  knew the test would be challenging. As a parent, my own son came home and shared that he was very glad that the writing part could be done with a keyboard. He state, “I don’t like to write, but if I could do it on a computer,…that makes it a lot easier! I wrote a lot for the Smarter Balanced test!”</a:t>
            </a:r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890641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7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Attractions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Smarter Balanced is more than a single test!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By late fall, public schools will have access to resources for formative (Digital Library)  and interim assessments (comprehensive and content blocks) . </a:t>
            </a:r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070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(American Institutes for Research) will be the vendor to deliver Smarter Balanced for South Dakota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October 6- 17, 2014  Online Panel for Achievement Setting </a:t>
            </a:r>
          </a:p>
          <a:p>
            <a:pPr lvl="1"/>
            <a:r>
              <a:rPr lang="en-US" dirty="0" smtClean="0"/>
              <a:t>To register, go to SmarterBalanced.org/</a:t>
            </a:r>
            <a:r>
              <a:rPr lang="en-US" dirty="0" err="1" smtClean="0"/>
              <a:t>OnlinePanel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875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Steps: Setting Achievement Levels A Two Part  Process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Part 1 </a:t>
            </a:r>
            <a:r>
              <a:rPr lang="en-US" dirty="0" smtClean="0"/>
              <a:t>October </a:t>
            </a:r>
            <a:r>
              <a:rPr lang="en-US" dirty="0"/>
              <a:t>6- 17, 2014  Online Panel for Achievement Setting </a:t>
            </a:r>
          </a:p>
          <a:p>
            <a:pPr lvl="1"/>
            <a:r>
              <a:rPr lang="en-US" dirty="0"/>
              <a:t>To register, go to SmarterBalanced.org/</a:t>
            </a:r>
            <a:r>
              <a:rPr lang="en-US" dirty="0" err="1"/>
              <a:t>OnlinePanel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This process is open to educators, administrators, parents, community members </a:t>
            </a:r>
          </a:p>
          <a:p>
            <a:pPr lvl="1"/>
            <a:r>
              <a:rPr lang="en-US" dirty="0" smtClean="0"/>
              <a:t>6 hours of time to complete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5845683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0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 notes for the 2013-14 Report Cards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5122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5715000"/>
            <a:ext cx="5175895" cy="10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1"/>
          <a:stretch/>
        </p:blipFill>
        <p:spPr>
          <a:xfrm>
            <a:off x="6248400" y="5889569"/>
            <a:ext cx="2895600" cy="8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50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Steps: Setting Achievement Levels A Two Part 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2   In- person Panels </a:t>
            </a:r>
          </a:p>
          <a:p>
            <a:r>
              <a:rPr lang="en-US" dirty="0" smtClean="0"/>
              <a:t>October 13 – 20</a:t>
            </a:r>
          </a:p>
          <a:p>
            <a:pPr lvl="1"/>
            <a:r>
              <a:rPr lang="en-US" dirty="0" smtClean="0"/>
              <a:t>Educators from across the participating states</a:t>
            </a:r>
          </a:p>
          <a:p>
            <a:pPr lvl="1"/>
            <a:r>
              <a:rPr lang="en-US" dirty="0" smtClean="0"/>
              <a:t>South Dakota has an equal voice in the panels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In early November, all participating states will vote on the achievement levels for each grade and each content. </a:t>
            </a:r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216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237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493315"/>
              </p:ext>
            </p:extLst>
          </p:nvPr>
        </p:nvGraphicFramePr>
        <p:xfrm>
          <a:off x="457200" y="1600200"/>
          <a:ext cx="3674962" cy="323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962"/>
              </a:tblGrid>
              <a:tr h="5184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 Language</a:t>
                      </a:r>
                      <a:r>
                        <a:rPr lang="en-US" baseline="0" dirty="0" smtClean="0"/>
                        <a:t> Arts </a:t>
                      </a:r>
                      <a:endParaRPr lang="en-US" dirty="0"/>
                    </a:p>
                  </a:txBody>
                  <a:tcPr/>
                </a:tc>
              </a:tr>
              <a:tr h="51844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 Scale Score and Achievement Level</a:t>
                      </a:r>
                      <a:r>
                        <a:rPr lang="en-US" b="1" baseline="0" dirty="0" smtClean="0"/>
                        <a:t> + information on: </a:t>
                      </a:r>
                      <a:endParaRPr lang="en-US" b="1" dirty="0"/>
                    </a:p>
                  </a:txBody>
                  <a:tcPr/>
                </a:tc>
              </a:tr>
              <a:tr h="518449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</a:tr>
              <a:tr h="518449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</a:tr>
              <a:tr h="518449">
                <a:tc>
                  <a:txBody>
                    <a:bodyPr/>
                    <a:lstStyle/>
                    <a:p>
                      <a:r>
                        <a:rPr lang="en-US" dirty="0" smtClean="0"/>
                        <a:t>Speaking/Listening </a:t>
                      </a:r>
                      <a:endParaRPr lang="en-US" dirty="0"/>
                    </a:p>
                  </a:txBody>
                  <a:tcPr/>
                </a:tc>
              </a:tr>
              <a:tr h="518449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546839"/>
              </p:ext>
            </p:extLst>
          </p:nvPr>
        </p:nvGraphicFramePr>
        <p:xfrm>
          <a:off x="4648200" y="1600200"/>
          <a:ext cx="4038600" cy="314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6221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Mathematics </a:t>
                      </a:r>
                      <a:endParaRPr lang="en-US" dirty="0"/>
                    </a:p>
                  </a:txBody>
                  <a:tcPr/>
                </a:tc>
              </a:tr>
              <a:tr h="6221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Total Scale Score and Achievement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Level +  information on: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622139">
                <a:tc>
                  <a:txBody>
                    <a:bodyPr/>
                    <a:lstStyle/>
                    <a:p>
                      <a:r>
                        <a:rPr lang="en-US" dirty="0" smtClean="0"/>
                        <a:t>Concepts &amp; Procedures</a:t>
                      </a:r>
                      <a:endParaRPr lang="en-US" dirty="0"/>
                    </a:p>
                  </a:txBody>
                  <a:tcPr/>
                </a:tc>
              </a:tr>
              <a:tr h="622139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Solving &amp; Modeling/Data</a:t>
                      </a:r>
                      <a:r>
                        <a:rPr lang="en-US" baseline="0" dirty="0" smtClean="0"/>
                        <a:t> Analysis </a:t>
                      </a:r>
                      <a:endParaRPr lang="en-US" dirty="0"/>
                    </a:p>
                  </a:txBody>
                  <a:tcPr/>
                </a:tc>
              </a:tr>
              <a:tr h="622139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Communicating</a:t>
                      </a:r>
                      <a:r>
                        <a:rPr lang="en-US" baseline="0" dirty="0" smtClean="0"/>
                        <a:t> Reasoning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584777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926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Statewide Fall Assessment Workshops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2181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Sept. 15 – Outdoor Campus, Rapid City</a:t>
            </a:r>
          </a:p>
          <a:p>
            <a:r>
              <a:rPr lang="en-US" dirty="0" smtClean="0"/>
              <a:t>Sept. 16 – Kings Inn, Pierre</a:t>
            </a:r>
          </a:p>
          <a:p>
            <a:r>
              <a:rPr lang="en-US" dirty="0" smtClean="0"/>
              <a:t>Sept. 17 – </a:t>
            </a:r>
            <a:r>
              <a:rPr lang="en-US" dirty="0" err="1" smtClean="0"/>
              <a:t>Ramkota</a:t>
            </a:r>
            <a:r>
              <a:rPr lang="en-US" dirty="0" smtClean="0"/>
              <a:t>, Aberdeen </a:t>
            </a:r>
          </a:p>
          <a:p>
            <a:r>
              <a:rPr lang="en-US" dirty="0" smtClean="0"/>
              <a:t>Sept. 18 – Lake Area Tech, Watertown</a:t>
            </a:r>
          </a:p>
          <a:p>
            <a:r>
              <a:rPr lang="en-US" dirty="0" smtClean="0"/>
              <a:t>Sept. 19 – Southeast Tech, Sioux Falls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Audience: District level administrators, assessment and tech staff</a:t>
            </a:r>
          </a:p>
          <a:p>
            <a:pPr marL="0" indent="0">
              <a:buNone/>
            </a:pPr>
            <a:r>
              <a:rPr lang="en-US" dirty="0" smtClean="0"/>
              <a:t>Time:  8 – 4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Focus: Overview of state assessment system and next steps.  </a:t>
            </a:r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7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846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615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             Mapping the Future  </a:t>
            </a:r>
            <a:br>
              <a:rPr lang="en-US" dirty="0" smtClean="0"/>
            </a:br>
            <a:r>
              <a:rPr lang="en-US" dirty="0" smtClean="0"/>
              <a:t>Fall 2014 and Beyond </a:t>
            </a:r>
            <a:endParaRPr lang="en-US" dirty="0"/>
          </a:p>
        </p:txBody>
      </p:sp>
      <p:pic>
        <p:nvPicPr>
          <p:cNvPr id="1026" name="Picture 2" descr="C:\Temp\Temporary Internet Files\Content.IE5\MM7A2RMN\MC90035896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42" y="204855"/>
            <a:ext cx="1207970" cy="12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524000"/>
            <a:ext cx="84925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More targeted professional development to specific groups, both in-person and web-based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Direct meetings with tech coordinators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Manuals and training materials must be teacher-friendly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Small districts – need more staff to support the district test coordinator (typically the high school counselor)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Communication on blueprints, achievement standards, and claims – reporting results </a:t>
            </a:r>
          </a:p>
          <a:p>
            <a:endParaRPr lang="en-US" dirty="0" smtClean="0"/>
          </a:p>
        </p:txBody>
      </p:sp>
      <p:pic>
        <p:nvPicPr>
          <p:cNvPr id="6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5919216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12" y="5874258"/>
            <a:ext cx="2914463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3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Accountability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6172200" cy="639762"/>
          </a:xfrm>
        </p:spPr>
        <p:txBody>
          <a:bodyPr/>
          <a:lstStyle/>
          <a:p>
            <a:r>
              <a:rPr lang="en-US" sz="3200" dirty="0" smtClean="0"/>
              <a:t>2015-16 Results and beyond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>
            <a:normAutofit/>
          </a:bodyPr>
          <a:lstStyle/>
          <a:p>
            <a:r>
              <a:rPr lang="en-US" sz="3200" dirty="0"/>
              <a:t>Multiple years achievement data </a:t>
            </a:r>
            <a:r>
              <a:rPr lang="en-US" sz="3200" dirty="0" smtClean="0"/>
              <a:t>to be </a:t>
            </a:r>
            <a:r>
              <a:rPr lang="en-US" sz="3200" dirty="0"/>
              <a:t>included (building to 3)</a:t>
            </a:r>
          </a:p>
          <a:p>
            <a:r>
              <a:rPr lang="en-US" sz="3200" dirty="0" smtClean="0"/>
              <a:t>Multiple </a:t>
            </a:r>
            <a:r>
              <a:rPr lang="en-US" sz="3200" dirty="0"/>
              <a:t>ways to show College Readiness</a:t>
            </a:r>
          </a:p>
          <a:p>
            <a:r>
              <a:rPr lang="en-US" sz="3200" dirty="0"/>
              <a:t>Career Readiness as an optional </a:t>
            </a:r>
            <a:r>
              <a:rPr lang="en-US" sz="3200" dirty="0" smtClean="0"/>
              <a:t>measure</a:t>
            </a:r>
          </a:p>
          <a:p>
            <a:r>
              <a:rPr lang="en-US" sz="3200" dirty="0"/>
              <a:t>Student Growth measure for Elementary and Middle Schools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Model Work Group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95400"/>
            <a:ext cx="8243643" cy="4648200"/>
          </a:xfrm>
        </p:spPr>
        <p:txBody>
          <a:bodyPr anchor="t"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Spring 2013 –convened key education professionals, REL helped facilitate</a:t>
            </a:r>
          </a:p>
          <a:p>
            <a:endParaRPr lang="en-US" sz="2800" dirty="0"/>
          </a:p>
          <a:p>
            <a:r>
              <a:rPr lang="en-US" sz="2800" dirty="0"/>
              <a:t>Defined purpose and non-</a:t>
            </a:r>
            <a:r>
              <a:rPr lang="en-US" sz="2800" dirty="0" err="1"/>
              <a:t>negotiables</a:t>
            </a:r>
            <a:r>
              <a:rPr lang="en-US" sz="28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Fair to large and small schools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Takes growth of ALL students into account, not just “bubble kids” or non-proficient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Ability to explain to parents and those outside the educational field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Not just another measure of proficiency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32222"/>
            <a:ext cx="2971800" cy="1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Growth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382000" cy="46783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Measure for School Accountability models (SPI) at Elementary and Middle School levels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Give all schools an additional opportunity to show gains being made as opposed to only using a proficiency based measure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NOT created for use as a mandated growth model for teacher effectiveness models</a:t>
            </a:r>
            <a:endParaRPr lang="en-US" sz="3200" dirty="0"/>
          </a:p>
        </p:txBody>
      </p:sp>
      <p:pic>
        <p:nvPicPr>
          <p:cNvPr id="5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216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19216"/>
            <a:ext cx="2667000" cy="9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2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7772400" cy="4678363"/>
          </a:xfrm>
        </p:spPr>
        <p:txBody>
          <a:bodyPr>
            <a:normAutofit/>
          </a:bodyPr>
          <a:lstStyle/>
          <a:p>
            <a:r>
              <a:rPr lang="en-US" sz="3200" dirty="0"/>
              <a:t>REL compiled research and examples of most common models</a:t>
            </a:r>
          </a:p>
          <a:p>
            <a:r>
              <a:rPr lang="en-US" sz="3200" dirty="0"/>
              <a:t>Eliminated </a:t>
            </a:r>
            <a:r>
              <a:rPr lang="en-US" sz="3200" dirty="0" smtClean="0"/>
              <a:t>models that violated non-</a:t>
            </a:r>
            <a:r>
              <a:rPr lang="en-US" sz="3200" dirty="0" err="1" smtClean="0"/>
              <a:t>negotiables</a:t>
            </a:r>
            <a:endParaRPr lang="en-US" sz="3200" dirty="0"/>
          </a:p>
          <a:p>
            <a:r>
              <a:rPr lang="en-US" sz="3200" dirty="0"/>
              <a:t>Talked with peers and looked at examples of other models in more depth</a:t>
            </a:r>
          </a:p>
          <a:p>
            <a:r>
              <a:rPr lang="en-US" sz="3200" dirty="0"/>
              <a:t>Looked at SD data and came up with final recommendation</a:t>
            </a:r>
          </a:p>
          <a:p>
            <a:endParaRPr lang="en-US" dirty="0"/>
          </a:p>
        </p:txBody>
      </p:sp>
      <p:pic>
        <p:nvPicPr>
          <p:cNvPr id="5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31395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19215"/>
            <a:ext cx="2667000" cy="9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5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Models Investigated</a:t>
            </a:r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229600" cy="4038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Student Growth Percentiles and Residual Gains Models</a:t>
            </a:r>
          </a:p>
          <a:p>
            <a:pPr lvl="1"/>
            <a:r>
              <a:rPr lang="en-US" sz="2400" dirty="0" smtClean="0"/>
              <a:t>Easier to understand and explain</a:t>
            </a:r>
          </a:p>
          <a:p>
            <a:pPr lvl="1"/>
            <a:r>
              <a:rPr lang="en-US" sz="2400" dirty="0" smtClean="0"/>
              <a:t>Performance is compared to expected gains giving you a sense of whether adequate growth is made</a:t>
            </a:r>
          </a:p>
          <a:p>
            <a:pPr lvl="1"/>
            <a:r>
              <a:rPr lang="en-US" sz="2400" dirty="0" smtClean="0"/>
              <a:t>Considers prior performance to determine adequate growth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19216"/>
            <a:ext cx="2667000" cy="9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1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Process Used to Compare the Models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 both types of models using student assessment data from 2011-12 and 2012-13.</a:t>
            </a:r>
          </a:p>
          <a:p>
            <a:r>
              <a:rPr lang="en-US" dirty="0" smtClean="0"/>
              <a:t>Looked at 3</a:t>
            </a:r>
            <a:r>
              <a:rPr lang="en-US" baseline="30000" dirty="0" smtClean="0"/>
              <a:t>rd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grade mathematics and reading.</a:t>
            </a:r>
          </a:p>
          <a:p>
            <a:r>
              <a:rPr lang="en-US" dirty="0" smtClean="0"/>
              <a:t>Examined the distribution of growth scores for students and schools.</a:t>
            </a:r>
          </a:p>
          <a:p>
            <a:r>
              <a:rPr lang="en-US" dirty="0" smtClean="0"/>
              <a:t>Examined results for small (10-20) and large schools (greater than 500).</a:t>
            </a:r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0445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19216"/>
            <a:ext cx="2667000" cy="9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9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SD-STARS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Website: </a:t>
            </a:r>
            <a:r>
              <a:rPr lang="en-US" dirty="0" smtClean="0">
                <a:hlinkClick r:id="rId2"/>
              </a:rPr>
              <a:t>https://doestars.sd.gov</a:t>
            </a:r>
            <a:endParaRPr lang="en-US" dirty="0" smtClean="0"/>
          </a:p>
          <a:p>
            <a:r>
              <a:rPr lang="en-US" dirty="0" smtClean="0"/>
              <a:t>User Name: Email Address</a:t>
            </a:r>
          </a:p>
          <a:p>
            <a:r>
              <a:rPr lang="en-US" dirty="0" smtClean="0"/>
              <a:t>Password: Set by you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257800" cy="3010514"/>
          </a:xfrm>
          <a:prstGeom prst="rect">
            <a:avLst/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Student Growth percentiles better model SD data.</a:t>
            </a:r>
          </a:p>
          <a:p>
            <a:r>
              <a:rPr lang="en-US" dirty="0" smtClean="0"/>
              <a:t>Residual gains forces a linear model.  SGP allows for growth to be non-linear.</a:t>
            </a:r>
          </a:p>
          <a:p>
            <a:r>
              <a:rPr lang="en-US" dirty="0" smtClean="0"/>
              <a:t>SGP has been successfully implemented in multiple states.</a:t>
            </a:r>
          </a:p>
          <a:p>
            <a:r>
              <a:rPr lang="en-US" dirty="0" smtClean="0"/>
              <a:t>Benefit to comparing students to students that are like them across the state, instead of to all students in their grade.</a:t>
            </a:r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545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19216"/>
            <a:ext cx="2667000" cy="9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7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Growth Percentiles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795"/>
            <a:ext cx="75438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are SGPs? </a:t>
            </a:r>
          </a:p>
          <a:p>
            <a:pPr lvl="1"/>
            <a:r>
              <a:rPr lang="en-US" dirty="0" smtClean="0"/>
              <a:t>Indicators of student growth: test scores compared to scores of students with similar score histories.</a:t>
            </a:r>
          </a:p>
          <a:p>
            <a:r>
              <a:rPr lang="en-US" dirty="0" smtClean="0"/>
              <a:t>What can SGPs tell us about student growth?</a:t>
            </a:r>
          </a:p>
          <a:p>
            <a:pPr lvl="1"/>
            <a:r>
              <a:rPr lang="en-US" dirty="0" smtClean="0"/>
              <a:t>How much a student grew, relative to students with a similar score history (academic peers).  </a:t>
            </a:r>
            <a:r>
              <a:rPr lang="en-US" dirty="0"/>
              <a:t>A student with an SGP of 65 </a:t>
            </a:r>
            <a:r>
              <a:rPr lang="en-US" dirty="0" smtClean="0"/>
              <a:t>performed better </a:t>
            </a:r>
            <a:r>
              <a:rPr lang="en-US" dirty="0"/>
              <a:t>than 65% of </a:t>
            </a:r>
            <a:r>
              <a:rPr lang="en-US" dirty="0" smtClean="0"/>
              <a:t>his/her </a:t>
            </a:r>
            <a:r>
              <a:rPr lang="en-US" dirty="0"/>
              <a:t>academic </a:t>
            </a:r>
            <a:r>
              <a:rPr lang="en-US" dirty="0" smtClean="0"/>
              <a:t>peers.</a:t>
            </a:r>
            <a:endParaRPr lang="en-US" dirty="0"/>
          </a:p>
          <a:p>
            <a:r>
              <a:rPr lang="en-US" dirty="0" smtClean="0"/>
              <a:t>Which states are using SGPs? </a:t>
            </a:r>
          </a:p>
          <a:p>
            <a:pPr lvl="1"/>
            <a:r>
              <a:rPr lang="en-US" dirty="0" smtClean="0"/>
              <a:t>Several have adopted as a measure of growth including Colorado, Arizona, and Utah.</a:t>
            </a:r>
          </a:p>
          <a:p>
            <a:pPr lvl="1"/>
            <a:r>
              <a:rPr lang="en-US" dirty="0" smtClean="0"/>
              <a:t>Allows SD to leverage the programming, communications, and lessons learned.</a:t>
            </a:r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19216"/>
            <a:ext cx="2667000" cy="9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714"/>
            <a:ext cx="8626384" cy="561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52238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Castellano</a:t>
            </a:r>
            <a:r>
              <a:rPr lang="en-US" dirty="0"/>
              <a:t> </a:t>
            </a:r>
            <a:r>
              <a:rPr lang="en-US" dirty="0" smtClean="0"/>
              <a:t>&amp; Ho (2012)</a:t>
            </a:r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919216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19216"/>
            <a:ext cx="2667000" cy="9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9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Determining points in the accountability </a:t>
            </a:r>
            <a:r>
              <a:rPr lang="en-US" sz="3600" b="1" dirty="0" smtClean="0"/>
              <a:t>system (beginning with 2016 results)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Continuous model to parallel the way points are assigned for achievement (0-40 points).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Half the points are assigned based on the growth for the lowest 25% of </a:t>
            </a:r>
            <a:r>
              <a:rPr lang="en-US" sz="2400" dirty="0" smtClean="0"/>
              <a:t>students in your district/ school;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Half </a:t>
            </a:r>
            <a:r>
              <a:rPr lang="en-US" sz="2400" dirty="0"/>
              <a:t>the points are assigned based on the growth for ALL students (MGP)</a:t>
            </a:r>
          </a:p>
          <a:p>
            <a:pPr lvl="1"/>
            <a:endParaRPr lang="en-US" sz="2000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5919216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19216"/>
            <a:ext cx="2667000" cy="9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2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8153400" cy="4221163"/>
          </a:xfrm>
        </p:spPr>
        <p:txBody>
          <a:bodyPr/>
          <a:lstStyle/>
          <a:p>
            <a:r>
              <a:rPr lang="en-US" dirty="0" smtClean="0"/>
              <a:t>Develop a template for reporting </a:t>
            </a:r>
          </a:p>
          <a:p>
            <a:r>
              <a:rPr lang="en-US" dirty="0" smtClean="0"/>
              <a:t>Create communication plan and build awareness</a:t>
            </a:r>
          </a:p>
          <a:p>
            <a:r>
              <a:rPr lang="en-US" dirty="0" smtClean="0"/>
              <a:t>Submit to US DoE for ESEA Flexibility approval</a:t>
            </a:r>
          </a:p>
          <a:p>
            <a:r>
              <a:rPr lang="en-US" dirty="0" smtClean="0"/>
              <a:t>Release first results after SY 15-16</a:t>
            </a:r>
          </a:p>
          <a:p>
            <a:r>
              <a:rPr lang="en-US" dirty="0" smtClean="0"/>
              <a:t>Continue to monitor system </a:t>
            </a:r>
            <a:endParaRPr lang="en-US" dirty="0"/>
          </a:p>
        </p:txBody>
      </p:sp>
      <p:pic>
        <p:nvPicPr>
          <p:cNvPr id="4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5919216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19216"/>
            <a:ext cx="2667000" cy="9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4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4582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Questions about SPI</a:t>
            </a:r>
          </a:p>
          <a:p>
            <a:pPr lvl="1"/>
            <a:r>
              <a:rPr lang="en-US" dirty="0" smtClean="0"/>
              <a:t>Abby Javurek-Humig, abby.javurek-humig@state.sd.us</a:t>
            </a:r>
          </a:p>
          <a:p>
            <a:r>
              <a:rPr lang="en-US" dirty="0" smtClean="0"/>
              <a:t>DOE Accountability Data Contact</a:t>
            </a:r>
            <a:endParaRPr lang="en-US" dirty="0"/>
          </a:p>
          <a:p>
            <a:pPr lvl="1"/>
            <a:r>
              <a:rPr lang="en-US" dirty="0"/>
              <a:t>Judy Merriman, </a:t>
            </a:r>
            <a:r>
              <a:rPr lang="en-US" dirty="0">
                <a:hlinkClick r:id="rId2"/>
              </a:rPr>
              <a:t>judy.merriman@state.sd.us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Randy Hanson, </a:t>
            </a:r>
            <a:r>
              <a:rPr lang="en-US" dirty="0">
                <a:hlinkClick r:id="rId3"/>
              </a:rPr>
              <a:t>randy.hanson@state.sd.us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Teri Jung, </a:t>
            </a:r>
            <a:r>
              <a:rPr lang="en-US" dirty="0">
                <a:hlinkClick r:id="rId4"/>
              </a:rPr>
              <a:t>teri.jung@state.sd.us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Tom Morth, </a:t>
            </a:r>
            <a:r>
              <a:rPr lang="en-US" dirty="0">
                <a:hlinkClick r:id="rId5"/>
              </a:rPr>
              <a:t>tom.morth@state.sd.us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Jennifer Rattling Leaf, </a:t>
            </a:r>
            <a:r>
              <a:rPr lang="en-US" dirty="0">
                <a:hlinkClick r:id="rId6"/>
              </a:rPr>
              <a:t>jennifer.rattlingleaf@state.sd.us</a:t>
            </a:r>
            <a:endParaRPr lang="en-US" dirty="0"/>
          </a:p>
          <a:p>
            <a:r>
              <a:rPr lang="en-US" dirty="0"/>
              <a:t>SD-STARS Project Managers</a:t>
            </a:r>
          </a:p>
          <a:p>
            <a:pPr lvl="1"/>
            <a:r>
              <a:rPr lang="en-US" dirty="0"/>
              <a:t>Marcus Bevier, </a:t>
            </a:r>
            <a:r>
              <a:rPr lang="en-US" dirty="0">
                <a:hlinkClick r:id="rId7"/>
              </a:rPr>
              <a:t>marcus.bevier@state.sd.us</a:t>
            </a:r>
            <a:endParaRPr lang="en-US" dirty="0"/>
          </a:p>
          <a:p>
            <a:pPr lvl="1"/>
            <a:r>
              <a:rPr lang="en-US" dirty="0"/>
              <a:t>Sara Kock, </a:t>
            </a:r>
            <a:r>
              <a:rPr lang="en-US" dirty="0">
                <a:hlinkClick r:id="rId8"/>
              </a:rPr>
              <a:t>sara.kock@state.sd.us</a:t>
            </a:r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8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74258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97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"/>
            <a:ext cx="8229600" cy="1143000"/>
          </a:xfrm>
        </p:spPr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84582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Questions about Growth</a:t>
            </a:r>
          </a:p>
          <a:p>
            <a:pPr lvl="1"/>
            <a:r>
              <a:rPr lang="en-US" dirty="0" smtClean="0"/>
              <a:t>Abby Javurek-Humig, </a:t>
            </a:r>
            <a:r>
              <a:rPr lang="en-US" dirty="0" smtClean="0">
                <a:hlinkClick r:id="rId2"/>
              </a:rPr>
              <a:t>abby.javurek-humig@state.sd.us</a:t>
            </a:r>
            <a:endParaRPr lang="en-US" dirty="0" smtClean="0"/>
          </a:p>
          <a:p>
            <a:r>
              <a:rPr lang="en-US" dirty="0" smtClean="0"/>
              <a:t>DOE Assessment Contacts</a:t>
            </a:r>
            <a:endParaRPr lang="en-US" dirty="0"/>
          </a:p>
          <a:p>
            <a:pPr lvl="1"/>
            <a:r>
              <a:rPr lang="en-US" dirty="0" smtClean="0"/>
              <a:t>Jan Martin, </a:t>
            </a:r>
            <a:r>
              <a:rPr lang="en-US" dirty="0" smtClean="0">
                <a:hlinkClick r:id="rId3"/>
              </a:rPr>
              <a:t>jan.martin@state.sd.us</a:t>
            </a:r>
            <a:r>
              <a:rPr lang="en-US" dirty="0" smtClean="0"/>
              <a:t> (Smarter Balanced, all general questions)</a:t>
            </a:r>
          </a:p>
          <a:p>
            <a:pPr lvl="1"/>
            <a:r>
              <a:rPr lang="en-US" dirty="0" smtClean="0"/>
              <a:t>Matt Gill, </a:t>
            </a:r>
            <a:r>
              <a:rPr lang="en-US" dirty="0" smtClean="0">
                <a:hlinkClick r:id="rId4"/>
              </a:rPr>
              <a:t>matthew.gill@state.sd.us</a:t>
            </a:r>
            <a:r>
              <a:rPr lang="en-US" dirty="0" smtClean="0"/>
              <a:t> (South Dakota Assessment Portal and Digital Library)</a:t>
            </a:r>
          </a:p>
          <a:p>
            <a:pPr lvl="1"/>
            <a:r>
              <a:rPr lang="en-US" dirty="0" smtClean="0"/>
              <a:t>Mike Rickert, </a:t>
            </a:r>
            <a:r>
              <a:rPr lang="en-US" dirty="0" smtClean="0">
                <a:hlinkClick r:id="rId5"/>
              </a:rPr>
              <a:t>michael.rickert@state.sd.us</a:t>
            </a:r>
            <a:r>
              <a:rPr lang="en-US" dirty="0" smtClean="0"/>
              <a:t> (End of Course Exams)</a:t>
            </a:r>
          </a:p>
          <a:p>
            <a:pPr lvl="1"/>
            <a:r>
              <a:rPr lang="en-US" dirty="0" smtClean="0"/>
              <a:t>Alan Haarstad, </a:t>
            </a:r>
            <a:r>
              <a:rPr lang="en-US" dirty="0" smtClean="0">
                <a:hlinkClick r:id="rId6"/>
              </a:rPr>
              <a:t>alan.haarstad@state.sd.us</a:t>
            </a:r>
            <a:r>
              <a:rPr lang="en-US" dirty="0" smtClean="0"/>
              <a:t> (NAEP)</a:t>
            </a:r>
          </a:p>
          <a:p>
            <a:pPr lvl="1"/>
            <a:r>
              <a:rPr lang="en-US" dirty="0" smtClean="0"/>
              <a:t>Ben Morrison, </a:t>
            </a:r>
            <a:r>
              <a:rPr lang="en-US" dirty="0" smtClean="0">
                <a:hlinkClick r:id="rId7"/>
              </a:rPr>
              <a:t>ben.morrison@state.sd.us</a:t>
            </a:r>
            <a:r>
              <a:rPr lang="en-US" dirty="0" smtClean="0"/>
              <a:t> (NCSC Alternate Assessment)</a:t>
            </a:r>
          </a:p>
          <a:p>
            <a:pPr lvl="1"/>
            <a:r>
              <a:rPr lang="en-US" dirty="0" smtClean="0"/>
              <a:t>Yutzil Rodriguez, </a:t>
            </a:r>
            <a:r>
              <a:rPr lang="en-US" dirty="0" smtClean="0">
                <a:hlinkClick r:id="rId8"/>
              </a:rPr>
              <a:t>yutzil.rodriguez@state.sd.us</a:t>
            </a:r>
            <a:r>
              <a:rPr lang="en-US" dirty="0" smtClean="0"/>
              <a:t> (ACCESS for English Language Learners)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8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50445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2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9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4600" y="857250"/>
            <a:ext cx="1371600" cy="914399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44240" y="273246"/>
            <a:ext cx="838200" cy="51851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3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89"/>
            <a:ext cx="91440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4389"/>
            <a:ext cx="9067800" cy="4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8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2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4389"/>
            <a:ext cx="9067800" cy="4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3800" y="1676400"/>
            <a:ext cx="1474576" cy="228600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69481" y="914400"/>
            <a:ext cx="838200" cy="685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41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rmAutofit/>
          </a:bodyPr>
          <a:lstStyle/>
          <a:p>
            <a:r>
              <a:rPr lang="en-US" dirty="0" smtClean="0"/>
              <a:t>You now have the ability to change between years in the Report Card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1"/>
          <a:stretch/>
        </p:blipFill>
        <p:spPr>
          <a:xfrm>
            <a:off x="6400800" y="5985022"/>
            <a:ext cx="2743200" cy="827690"/>
          </a:xfrm>
          <a:prstGeom prst="rect">
            <a:avLst/>
          </a:prstGeom>
        </p:spPr>
      </p:pic>
      <p:pic>
        <p:nvPicPr>
          <p:cNvPr id="9" name="Picture 2" descr="C:\Temp\Temporary Internet Files\Content.Outlook\BRC8M3QB\SDDE 3C 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5859806"/>
            <a:ext cx="4495800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3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7295</TotalTime>
  <Words>1947</Words>
  <Application>Microsoft Office PowerPoint</Application>
  <PresentationFormat>On-screen Show (4:3)</PresentationFormat>
  <Paragraphs>256</Paragraphs>
  <Slides>56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South Dakota DOE Accountability Update</vt:lpstr>
      <vt:lpstr>2013-14 School Report Cards</vt:lpstr>
      <vt:lpstr>What data do I need to report home?</vt:lpstr>
      <vt:lpstr>Key notes for the 2013-14 Report Cards</vt:lpstr>
      <vt:lpstr>Logging Into SD-STARS</vt:lpstr>
      <vt:lpstr>PowerPoint Presentation</vt:lpstr>
      <vt:lpstr>PowerPoint Presentation</vt:lpstr>
      <vt:lpstr>PowerPoint Presentation</vt:lpstr>
      <vt:lpstr>You now have the ability to change between years in the Report Card</vt:lpstr>
      <vt:lpstr>PowerPoint Presentation</vt:lpstr>
      <vt:lpstr>PowerPoint Presentation</vt:lpstr>
      <vt:lpstr>You can access Video Tutorials to walk you through the report card in the training center</vt:lpstr>
      <vt:lpstr>PowerPoint Presentation</vt:lpstr>
      <vt:lpstr>Questions about how something was calculated?  Look for more information in the Calculation Guide</vt:lpstr>
      <vt:lpstr>PowerPoint Presentation</vt:lpstr>
      <vt:lpstr>PowerPoint Presentation</vt:lpstr>
      <vt:lpstr>Changes for 2013-14</vt:lpstr>
      <vt:lpstr>PowerPoint Presentation</vt:lpstr>
      <vt:lpstr>Changes for 2013-14</vt:lpstr>
      <vt:lpstr>Changes for 2013-14</vt:lpstr>
      <vt:lpstr>PowerPoint Presentation</vt:lpstr>
      <vt:lpstr>PowerPoint Presentation</vt:lpstr>
      <vt:lpstr>PowerPoint Presentation</vt:lpstr>
      <vt:lpstr>PowerPoint Presentation</vt:lpstr>
      <vt:lpstr>Everyone who had tested students in grades 5,8,11 should see Science Results in the All Assessed Report</vt:lpstr>
      <vt:lpstr>PowerPoint Presentation</vt:lpstr>
      <vt:lpstr>Accountability Moving Forward</vt:lpstr>
      <vt:lpstr>Waiver Extension Process</vt:lpstr>
      <vt:lpstr>Changes for the 2014-15 school year</vt:lpstr>
      <vt:lpstr>2014-15 Assessment</vt:lpstr>
      <vt:lpstr>2014-15 Assessment</vt:lpstr>
      <vt:lpstr>Smarter Balanced Field Test  in South Dakota by the numbers </vt:lpstr>
      <vt:lpstr>Were the schools ready? </vt:lpstr>
      <vt:lpstr>Survey says…. </vt:lpstr>
      <vt:lpstr>Themes that emerged from the survey feedback:</vt:lpstr>
      <vt:lpstr>A comment from the field</vt:lpstr>
      <vt:lpstr>Coming Attractions </vt:lpstr>
      <vt:lpstr>Next Steps </vt:lpstr>
      <vt:lpstr>Next Steps: Setting Achievement Levels A Two Part  Process  </vt:lpstr>
      <vt:lpstr>Next Steps: Setting Achievement Levels A Two Part  Process</vt:lpstr>
      <vt:lpstr>Scores </vt:lpstr>
      <vt:lpstr>Statewide Fall Assessment Workshops </vt:lpstr>
      <vt:lpstr>             Mapping the Future   Fall 2014 and Beyond </vt:lpstr>
      <vt:lpstr>Future Accountability Changes</vt:lpstr>
      <vt:lpstr>Growth Model Work Group</vt:lpstr>
      <vt:lpstr>Purpose of Growth Model</vt:lpstr>
      <vt:lpstr>Process</vt:lpstr>
      <vt:lpstr>Final Models Investigated</vt:lpstr>
      <vt:lpstr>Process Used to Compare the Models</vt:lpstr>
      <vt:lpstr>Final Recommendation</vt:lpstr>
      <vt:lpstr>Student Growth Percentiles</vt:lpstr>
      <vt:lpstr>PowerPoint Presentation</vt:lpstr>
      <vt:lpstr>Determining points in the accountability system (beginning with 2016 results)</vt:lpstr>
      <vt:lpstr>Next Steps</vt:lpstr>
      <vt:lpstr>Contacts</vt:lpstr>
      <vt:lpstr>Contacts</vt:lpstr>
    </vt:vector>
  </TitlesOfParts>
  <Company>RMC Research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 Wang</dc:creator>
  <cp:lastModifiedBy>Tyler Pickner</cp:lastModifiedBy>
  <cp:revision>140</cp:revision>
  <cp:lastPrinted>2014-07-18T19:10:51Z</cp:lastPrinted>
  <dcterms:created xsi:type="dcterms:W3CDTF">2013-01-23T17:00:48Z</dcterms:created>
  <dcterms:modified xsi:type="dcterms:W3CDTF">2014-08-11T14:57:51Z</dcterms:modified>
</cp:coreProperties>
</file>